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23"/>
  </p:notesMasterIdLst>
  <p:handoutMasterIdLst>
    <p:handoutMasterId r:id="rId24"/>
  </p:handoutMasterIdLst>
  <p:sldIdLst>
    <p:sldId id="256" r:id="rId3"/>
    <p:sldId id="271" r:id="rId4"/>
    <p:sldId id="283" r:id="rId5"/>
    <p:sldId id="272" r:id="rId6"/>
    <p:sldId id="257" r:id="rId7"/>
    <p:sldId id="281" r:id="rId8"/>
    <p:sldId id="273" r:id="rId9"/>
    <p:sldId id="275" r:id="rId10"/>
    <p:sldId id="279" r:id="rId11"/>
    <p:sldId id="280" r:id="rId12"/>
    <p:sldId id="277" r:id="rId13"/>
    <p:sldId id="285" r:id="rId14"/>
    <p:sldId id="286" r:id="rId15"/>
    <p:sldId id="287" r:id="rId16"/>
    <p:sldId id="288" r:id="rId17"/>
    <p:sldId id="276" r:id="rId18"/>
    <p:sldId id="282" r:id="rId19"/>
    <p:sldId id="278" r:id="rId20"/>
    <p:sldId id="284" r:id="rId21"/>
    <p:sldId id="260" r:id="rId22"/>
  </p:sldIdLst>
  <p:sldSz cx="25199975" cy="71993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79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/>
    <p:restoredTop sz="94694"/>
  </p:normalViewPr>
  <p:slideViewPr>
    <p:cSldViewPr snapToGrid="0" snapToObjects="1" showGuides="1">
      <p:cViewPr varScale="1">
        <p:scale>
          <a:sx n="60" d="100"/>
          <a:sy n="60" d="100"/>
        </p:scale>
        <p:origin x="200" y="1432"/>
      </p:cViewPr>
      <p:guideLst>
        <p:guide orient="horz" pos="2268"/>
        <p:guide pos="79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1" lang="zh-CN" altLang="en-US" sz="1800" kern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倚天平台优化效果</a:t>
            </a:r>
          </a:p>
        </c:rich>
      </c:tx>
      <c:layout>
        <c:manualLayout>
          <c:xMode val="edge"/>
          <c:yMode val="edge"/>
          <c:x val="0.38990684301429857"/>
          <c:y val="5.720631710876825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484104330708661"/>
          <c:y val="0.13734370283699174"/>
          <c:w val="0.6257506663693384"/>
          <c:h val="0.783161021177341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847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54-2743-8010-C3DAB2C99BB5}"/>
              </c:ext>
            </c:extLst>
          </c:dPt>
          <c:dPt>
            <c:idx val="1"/>
            <c:invertIfNegative val="0"/>
            <c:bubble3D val="0"/>
            <c:spPr>
              <a:solidFill>
                <a:srgbClr val="FBCB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54-2743-8010-C3DAB2C99BB5}"/>
              </c:ext>
            </c:extLst>
          </c:dPt>
          <c:dPt>
            <c:idx val="2"/>
            <c:invertIfNegative val="0"/>
            <c:bubble3D val="0"/>
            <c:spPr>
              <a:solidFill>
                <a:srgbClr val="FBCB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54-2743-8010-C3DAB2C99BB5}"/>
              </c:ext>
            </c:extLst>
          </c:dPt>
          <c:dPt>
            <c:idx val="3"/>
            <c:invertIfNegative val="0"/>
            <c:bubble3D val="0"/>
            <c:spPr>
              <a:solidFill>
                <a:srgbClr val="FBCB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54-2743-8010-C3DAB2C99BB5}"/>
              </c:ext>
            </c:extLst>
          </c:dPt>
          <c:dPt>
            <c:idx val="4"/>
            <c:invertIfNegative val="0"/>
            <c:bubble3D val="0"/>
            <c:spPr>
              <a:solidFill>
                <a:srgbClr val="FBCB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54-2743-8010-C3DAB2C99BB5}"/>
              </c:ext>
            </c:extLst>
          </c:dPt>
          <c:dPt>
            <c:idx val="5"/>
            <c:invertIfNegative val="0"/>
            <c:bubble3D val="0"/>
            <c:spPr>
              <a:solidFill>
                <a:srgbClr val="FA7B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54-2743-8010-C3DAB2C99BB5}"/>
              </c:ext>
            </c:extLst>
          </c:dPt>
          <c:dPt>
            <c:idx val="6"/>
            <c:invertIfNegative val="0"/>
            <c:bubble3D val="0"/>
            <c:spPr>
              <a:solidFill>
                <a:srgbClr val="FA7B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C54-2743-8010-C3DAB2C99BB5}"/>
              </c:ext>
            </c:extLst>
          </c:dPt>
          <c:dPt>
            <c:idx val="7"/>
            <c:invertIfNegative val="0"/>
            <c:bubble3D val="0"/>
            <c:spPr>
              <a:solidFill>
                <a:srgbClr val="FA7B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C54-2743-8010-C3DAB2C99BB5}"/>
              </c:ext>
            </c:extLst>
          </c:dPt>
          <c:dPt>
            <c:idx val="8"/>
            <c:invertIfNegative val="0"/>
            <c:bubble3D val="0"/>
            <c:spPr>
              <a:solidFill>
                <a:srgbClr val="5E9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C54-2743-8010-C3DAB2C99BB5}"/>
              </c:ext>
            </c:extLst>
          </c:dPt>
          <c:dPt>
            <c:idx val="9"/>
            <c:invertIfNegative val="0"/>
            <c:bubble3D val="0"/>
            <c:spPr>
              <a:solidFill>
                <a:srgbClr val="5E9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C54-2743-8010-C3DAB2C99BB5}"/>
              </c:ext>
            </c:extLst>
          </c:dPt>
          <c:dPt>
            <c:idx val="10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C54-2743-8010-C3DAB2C99BB5}"/>
              </c:ext>
            </c:extLst>
          </c:dPt>
          <c:dPt>
            <c:idx val="11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C54-2743-8010-C3DAB2C99BB5}"/>
              </c:ext>
            </c:extLst>
          </c:dPt>
          <c:dPt>
            <c:idx val="12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6C54-2743-8010-C3DAB2C99BB5}"/>
              </c:ext>
            </c:extLst>
          </c:dPt>
          <c:dPt>
            <c:idx val="13"/>
            <c:invertIfNegative val="0"/>
            <c:bubble3D val="0"/>
            <c:spPr>
              <a:solidFill>
                <a:srgbClr val="C2D5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6C54-2743-8010-C3DAB2C99BB5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6C54-2743-8010-C3DAB2C99BB5}"/>
              </c:ext>
            </c:extLst>
          </c:dPt>
          <c:dLbls>
            <c:delete val="1"/>
          </c:dLbls>
          <c:cat>
            <c:strRef>
              <c:f>Sheet1!$A$2:$A$16</c:f>
              <c:strCache>
                <c:ptCount val="15"/>
                <c:pt idx="0">
                  <c:v>SPECint 2017</c:v>
                </c:pt>
                <c:pt idx="1">
                  <c:v>Unixbench</c:v>
                </c:pt>
                <c:pt idx="2">
                  <c:v>LMbench</c:v>
                </c:pt>
                <c:pt idx="3">
                  <c:v>IOzone</c:v>
                </c:pt>
                <c:pt idx="4">
                  <c:v>Netperf</c:v>
                </c:pt>
                <c:pt idx="5">
                  <c:v>SPECjbb 2015</c:v>
                </c:pt>
                <c:pt idx="6">
                  <c:v>Web-tooling</c:v>
                </c:pt>
                <c:pt idx="7">
                  <c:v>PyTorch</c:v>
                </c:pt>
                <c:pt idx="8">
                  <c:v>MySQL</c:v>
                </c:pt>
                <c:pt idx="9">
                  <c:v>Reids</c:v>
                </c:pt>
                <c:pt idx="10">
                  <c:v>Spark</c:v>
                </c:pt>
                <c:pt idx="11">
                  <c:v>Hive</c:v>
                </c:pt>
                <c:pt idx="12">
                  <c:v>Flink</c:v>
                </c:pt>
                <c:pt idx="13">
                  <c:v>API Server</c:v>
                </c:pt>
                <c:pt idx="14">
                  <c:v>Kfaka</c:v>
                </c:pt>
              </c:strCache>
            </c:strRef>
          </c:cat>
          <c:val>
            <c:numRef>
              <c:f>Sheet1!$B$2:$B$16</c:f>
              <c:numCache>
                <c:formatCode>0%</c:formatCode>
                <c:ptCount val="15"/>
                <c:pt idx="0">
                  <c:v>0.05</c:v>
                </c:pt>
                <c:pt idx="1">
                  <c:v>0.05</c:v>
                </c:pt>
                <c:pt idx="2">
                  <c:v>0.14000000000000001</c:v>
                </c:pt>
                <c:pt idx="3">
                  <c:v>0.05</c:v>
                </c:pt>
                <c:pt idx="4">
                  <c:v>0.15</c:v>
                </c:pt>
                <c:pt idx="5">
                  <c:v>0.1</c:v>
                </c:pt>
                <c:pt idx="6">
                  <c:v>0.49</c:v>
                </c:pt>
                <c:pt idx="7">
                  <c:v>0.2</c:v>
                </c:pt>
                <c:pt idx="8">
                  <c:v>0.48</c:v>
                </c:pt>
                <c:pt idx="9">
                  <c:v>0.25</c:v>
                </c:pt>
                <c:pt idx="10">
                  <c:v>0.13</c:v>
                </c:pt>
                <c:pt idx="11">
                  <c:v>0.13</c:v>
                </c:pt>
                <c:pt idx="12">
                  <c:v>0.2</c:v>
                </c:pt>
                <c:pt idx="13">
                  <c:v>0.2</c:v>
                </c:pt>
                <c:pt idx="1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6C54-2743-8010-C3DAB2C99BB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1236336"/>
        <c:axId val="250520528"/>
      </c:barChart>
      <c:catAx>
        <c:axId val="2012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50520528"/>
        <c:crosses val="autoZero"/>
        <c:auto val="1"/>
        <c:lblAlgn val="ctr"/>
        <c:lblOffset val="100"/>
        <c:noMultiLvlLbl val="0"/>
      </c:catAx>
      <c:valAx>
        <c:axId val="250520528"/>
        <c:scaling>
          <c:orientation val="minMax"/>
          <c:max val="0.5"/>
        </c:scaling>
        <c:delete val="0"/>
        <c:axPos val="b"/>
        <c:majorGridlines>
          <c:spPr>
            <a:ln w="3937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01236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84104330708661"/>
          <c:y val="0.13734370283699174"/>
          <c:w val="0.28350418743706335"/>
          <c:h val="0.783161021177341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94B0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C-0340-ADF7-E3013E027211}"/>
              </c:ext>
            </c:extLst>
          </c:dPt>
          <c:dPt>
            <c:idx val="1"/>
            <c:invertIfNegative val="0"/>
            <c:bubble3D val="0"/>
            <c:spPr>
              <a:solidFill>
                <a:srgbClr val="FBCB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C-0340-ADF7-E3013E027211}"/>
              </c:ext>
            </c:extLst>
          </c:dPt>
          <c:dPt>
            <c:idx val="2"/>
            <c:invertIfNegative val="0"/>
            <c:bubble3D val="0"/>
            <c:spPr>
              <a:solidFill>
                <a:srgbClr val="FA7B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9EC-0340-ADF7-E3013E027211}"/>
              </c:ext>
            </c:extLst>
          </c:dPt>
          <c:dPt>
            <c:idx val="3"/>
            <c:invertIfNegative val="0"/>
            <c:bubble3D val="0"/>
            <c:spPr>
              <a:solidFill>
                <a:srgbClr val="5E9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9EC-0340-ADF7-E3013E027211}"/>
              </c:ext>
            </c:extLst>
          </c:dPt>
          <c:dPt>
            <c:idx val="4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9EC-0340-ADF7-E3013E027211}"/>
              </c:ext>
            </c:extLst>
          </c:dPt>
          <c:dPt>
            <c:idx val="5"/>
            <c:invertIfNegative val="0"/>
            <c:bubble3D val="0"/>
            <c:spPr>
              <a:solidFill>
                <a:srgbClr val="C2D5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9EC-0340-ADF7-E3013E02721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9EC-0340-ADF7-E3013E027211}"/>
              </c:ext>
            </c:extLst>
          </c:dPt>
          <c:dPt>
            <c:idx val="7"/>
            <c:invertIfNegative val="0"/>
            <c:bubble3D val="0"/>
            <c:spPr>
              <a:solidFill>
                <a:srgbClr val="FA7B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9EC-0340-ADF7-E3013E027211}"/>
              </c:ext>
            </c:extLst>
          </c:dPt>
          <c:dPt>
            <c:idx val="8"/>
            <c:invertIfNegative val="0"/>
            <c:bubble3D val="0"/>
            <c:spPr>
              <a:solidFill>
                <a:srgbClr val="5E9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9EC-0340-ADF7-E3013E027211}"/>
              </c:ext>
            </c:extLst>
          </c:dPt>
          <c:dPt>
            <c:idx val="9"/>
            <c:invertIfNegative val="0"/>
            <c:bubble3D val="0"/>
            <c:spPr>
              <a:solidFill>
                <a:srgbClr val="5E9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9EC-0340-ADF7-E3013E027211}"/>
              </c:ext>
            </c:extLst>
          </c:dPt>
          <c:dPt>
            <c:idx val="10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9EC-0340-ADF7-E3013E027211}"/>
              </c:ext>
            </c:extLst>
          </c:dPt>
          <c:dPt>
            <c:idx val="11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9EC-0340-ADF7-E3013E027211}"/>
              </c:ext>
            </c:extLst>
          </c:dPt>
          <c:dPt>
            <c:idx val="12"/>
            <c:invertIfNegative val="0"/>
            <c:bubble3D val="0"/>
            <c:spPr>
              <a:solidFill>
                <a:srgbClr val="88C3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9EC-0340-ADF7-E3013E027211}"/>
              </c:ext>
            </c:extLst>
          </c:dPt>
          <c:dPt>
            <c:idx val="13"/>
            <c:invertIfNegative val="0"/>
            <c:bubble3D val="0"/>
            <c:spPr>
              <a:solidFill>
                <a:srgbClr val="C2D5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99EC-0340-ADF7-E3013E027211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99EC-0340-ADF7-E3013E0272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CPU 基准测试优化</c:v>
                </c:pt>
                <c:pt idx="1">
                  <c:v>系统基础性能优化</c:v>
                </c:pt>
                <c:pt idx="2">
                  <c:v>编译器优化</c:v>
                </c:pt>
                <c:pt idx="3">
                  <c:v>应用 - 数据库</c:v>
                </c:pt>
                <c:pt idx="4">
                  <c:v>应用 - 大数据</c:v>
                </c:pt>
                <c:pt idx="5">
                  <c:v>应用 - 云原生</c:v>
                </c:pt>
                <c:pt idx="6">
                  <c:v>应用 - 中间件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9EC-0340-ADF7-E3013E0272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1236336"/>
        <c:axId val="250520528"/>
      </c:barChart>
      <c:catAx>
        <c:axId val="2012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50520528"/>
        <c:crosses val="autoZero"/>
        <c:auto val="1"/>
        <c:lblAlgn val="ctr"/>
        <c:lblOffset val="100"/>
        <c:noMultiLvlLbl val="0"/>
      </c:catAx>
      <c:valAx>
        <c:axId val="250520528"/>
        <c:scaling>
          <c:orientation val="minMax"/>
          <c:max val="0.5"/>
        </c:scaling>
        <c:delete val="1"/>
        <c:axPos val="b"/>
        <c:numFmt formatCode="0%" sourceLinked="1"/>
        <c:majorTickMark val="none"/>
        <c:minorTickMark val="none"/>
        <c:tickLblPos val="nextTo"/>
        <c:crossAx val="201236336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1"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971675" y="1143000"/>
            <a:ext cx="10801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89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512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68750" y="1587213"/>
            <a:ext cx="18900000" cy="1278000"/>
          </a:xfrm>
        </p:spPr>
        <p:txBody>
          <a:bodyPr>
            <a:normAutofit/>
          </a:bodyPr>
          <a:lstStyle>
            <a:lvl1pPr>
              <a:defRPr sz="63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68750" y="3116000"/>
            <a:ext cx="18900000" cy="968000"/>
          </a:xfrm>
        </p:spPr>
        <p:txBody>
          <a:bodyPr>
            <a:normAutofit/>
          </a:bodyPr>
          <a:lstStyle>
            <a:lvl1pPr marL="0" indent="0">
              <a:buNone/>
              <a:defRPr sz="252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71" y="1246588"/>
            <a:ext cx="22608410" cy="5006970"/>
          </a:xfrm>
        </p:spPr>
        <p:txBody>
          <a:bodyPr/>
          <a:lstStyle>
            <a:lvl1pPr marL="0" indent="0">
              <a:buNone/>
              <a:defRPr sz="2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8006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6012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4018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92024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1890991" y="-167"/>
            <a:ext cx="11977160" cy="695834"/>
          </a:xfrm>
        </p:spPr>
        <p:txBody>
          <a:bodyPr>
            <a:normAutofit/>
          </a:bodyPr>
          <a:lstStyle>
            <a:lvl1pPr>
              <a:defRPr sz="294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68750" y="1587213"/>
            <a:ext cx="18900000" cy="1278000"/>
          </a:xfrm>
        </p:spPr>
        <p:txBody>
          <a:bodyPr>
            <a:normAutofit/>
          </a:bodyPr>
          <a:lstStyle>
            <a:lvl1pPr>
              <a:defRPr sz="63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68750" y="3116000"/>
            <a:ext cx="18900000" cy="968000"/>
          </a:xfrm>
        </p:spPr>
        <p:txBody>
          <a:bodyPr>
            <a:normAutofit/>
          </a:bodyPr>
          <a:lstStyle>
            <a:lvl1pPr marL="0" indent="0">
              <a:buNone/>
              <a:defRPr sz="252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71" y="1246588"/>
            <a:ext cx="22608410" cy="5006970"/>
          </a:xfrm>
        </p:spPr>
        <p:txBody>
          <a:bodyPr/>
          <a:lstStyle>
            <a:lvl1pPr marL="0" indent="0">
              <a:buNone/>
              <a:defRPr sz="2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8006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6012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4018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92024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651471" y="84288"/>
            <a:ext cx="11977160" cy="695834"/>
          </a:xfrm>
        </p:spPr>
        <p:txBody>
          <a:bodyPr>
            <a:normAutofit/>
          </a:bodyPr>
          <a:lstStyle>
            <a:lvl1pPr>
              <a:defRPr sz="294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32500" y="383333"/>
            <a:ext cx="21735000" cy="13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2500" y="1916667"/>
            <a:ext cx="21735000" cy="456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2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47500" y="6673334"/>
            <a:ext cx="8505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97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69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5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1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7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32500" y="383333"/>
            <a:ext cx="21735000" cy="13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2500" y="1916667"/>
            <a:ext cx="21735000" cy="456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2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47500" y="6673334"/>
            <a:ext cx="8505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97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69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5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1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7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libaba/SiliconFastO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5548" y="2154655"/>
            <a:ext cx="14809303" cy="1445001"/>
          </a:xfrm>
        </p:spPr>
        <p:txBody>
          <a:bodyPr>
            <a:normAutofit/>
          </a:bodyPr>
          <a:lstStyle/>
          <a:p>
            <a:r>
              <a:rPr kumimoji="1" lang="zh-CN" altLang="en-US" sz="5670" dirty="0"/>
              <a:t>操作系统软硬件协同和面向云场景深度优化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125744" y="4876936"/>
            <a:ext cx="5240152" cy="629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宋卓  阿里云资深技术专家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C4FFD6-65CF-7C55-412A-C7F8A8656C66}"/>
              </a:ext>
            </a:extLst>
          </p:cNvPr>
          <p:cNvSpPr txBox="1"/>
          <p:nvPr/>
        </p:nvSpPr>
        <p:spPr>
          <a:xfrm>
            <a:off x="5989242" y="5153280"/>
            <a:ext cx="156005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hlinkClick r:id="rId2"/>
              </a:rPr>
              <a:t>https://github.com/alibaba/SiliconFastOS</a:t>
            </a:r>
            <a:endParaRPr lang="en-US" altLang="zh-CN" sz="6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94041-1B4F-274B-C87D-EE72F08E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05" y="706108"/>
            <a:ext cx="18537993" cy="38470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179688-71D5-E97E-F5FF-B214157533FB}"/>
              </a:ext>
            </a:extLst>
          </p:cNvPr>
          <p:cNvSpPr txBox="1"/>
          <p:nvPr/>
        </p:nvSpPr>
        <p:spPr>
          <a:xfrm>
            <a:off x="8280913" y="419165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2022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4667E-51F2-64BA-C00C-D2914D370878}"/>
              </a:ext>
            </a:extLst>
          </p:cNvPr>
          <p:cNvSpPr txBox="1"/>
          <p:nvPr/>
        </p:nvSpPr>
        <p:spPr>
          <a:xfrm>
            <a:off x="12489209" y="419165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2023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2C4902-8DD0-1EE4-9860-C898473D37B2}"/>
              </a:ext>
            </a:extLst>
          </p:cNvPr>
          <p:cNvSpPr txBox="1"/>
          <p:nvPr/>
        </p:nvSpPr>
        <p:spPr>
          <a:xfrm>
            <a:off x="15665211" y="416180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芯片性能评估基础设施</a:t>
            </a:r>
          </a:p>
        </p:txBody>
      </p:sp>
    </p:spTree>
    <p:extLst>
      <p:ext uri="{BB962C8B-B14F-4D97-AF65-F5344CB8AC3E}">
        <p14:creationId xmlns:p14="http://schemas.microsoft.com/office/powerpoint/2010/main" val="161976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2655" y="3782284"/>
            <a:ext cx="5995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4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操作系统云场景协同优化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285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>
            <a:extLst>
              <a:ext uri="{FF2B5EF4-FFF2-40B4-BE49-F238E27FC236}">
                <a16:creationId xmlns:a16="http://schemas.microsoft.com/office/drawing/2014/main" id="{E8C2D9D4-E5FF-BA40-5034-AA54836B2D81}"/>
              </a:ext>
            </a:extLst>
          </p:cNvPr>
          <p:cNvSpPr/>
          <p:nvPr/>
        </p:nvSpPr>
        <p:spPr>
          <a:xfrm rot="10800000">
            <a:off x="9467931" y="3007193"/>
            <a:ext cx="360000" cy="1491166"/>
          </a:xfrm>
          <a:custGeom>
            <a:avLst/>
            <a:gdLst>
              <a:gd name="connsiteX0" fmla="*/ 180000 w 360000"/>
              <a:gd name="connsiteY0" fmla="*/ 0 h 1491166"/>
              <a:gd name="connsiteX1" fmla="*/ 360000 w 360000"/>
              <a:gd name="connsiteY1" fmla="*/ 180000 h 1491166"/>
              <a:gd name="connsiteX2" fmla="*/ 360000 w 360000"/>
              <a:gd name="connsiteY2" fmla="*/ 1491166 h 1491166"/>
              <a:gd name="connsiteX3" fmla="*/ 0 w 360000"/>
              <a:gd name="connsiteY3" fmla="*/ 1491166 h 1491166"/>
              <a:gd name="connsiteX4" fmla="*/ 0 w 360000"/>
              <a:gd name="connsiteY4" fmla="*/ 180000 h 1491166"/>
              <a:gd name="connsiteX5" fmla="*/ 180000 w 360000"/>
              <a:gd name="connsiteY5" fmla="*/ 0 h 149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1491166">
                <a:moveTo>
                  <a:pt x="180000" y="0"/>
                </a:moveTo>
                <a:cubicBezTo>
                  <a:pt x="279411" y="0"/>
                  <a:pt x="360000" y="80589"/>
                  <a:pt x="360000" y="180000"/>
                </a:cubicBezTo>
                <a:lnTo>
                  <a:pt x="360000" y="1491166"/>
                </a:lnTo>
                <a:lnTo>
                  <a:pt x="0" y="1491166"/>
                </a:lnTo>
                <a:lnTo>
                  <a:pt x="0" y="180000"/>
                </a:lnTo>
                <a:cubicBezTo>
                  <a:pt x="0" y="80589"/>
                  <a:pt x="80589" y="0"/>
                  <a:pt x="180000" y="0"/>
                </a:cubicBezTo>
                <a:close/>
              </a:path>
            </a:pathLst>
          </a:custGeom>
          <a:gradFill>
            <a:gsLst>
              <a:gs pos="12000">
                <a:srgbClr val="BA16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" name="任意形状 3">
            <a:extLst>
              <a:ext uri="{FF2B5EF4-FFF2-40B4-BE49-F238E27FC236}">
                <a16:creationId xmlns:a16="http://schemas.microsoft.com/office/drawing/2014/main" id="{03A2AC17-1FA5-03AE-8480-A1BA4774C13C}"/>
              </a:ext>
            </a:extLst>
          </p:cNvPr>
          <p:cNvSpPr/>
          <p:nvPr/>
        </p:nvSpPr>
        <p:spPr>
          <a:xfrm rot="10800000">
            <a:off x="5649791" y="3007192"/>
            <a:ext cx="360000" cy="1491166"/>
          </a:xfrm>
          <a:custGeom>
            <a:avLst/>
            <a:gdLst>
              <a:gd name="connsiteX0" fmla="*/ 180000 w 360000"/>
              <a:gd name="connsiteY0" fmla="*/ 0 h 1491166"/>
              <a:gd name="connsiteX1" fmla="*/ 360000 w 360000"/>
              <a:gd name="connsiteY1" fmla="*/ 180000 h 1491166"/>
              <a:gd name="connsiteX2" fmla="*/ 360000 w 360000"/>
              <a:gd name="connsiteY2" fmla="*/ 1491166 h 1491166"/>
              <a:gd name="connsiteX3" fmla="*/ 0 w 360000"/>
              <a:gd name="connsiteY3" fmla="*/ 1491166 h 1491166"/>
              <a:gd name="connsiteX4" fmla="*/ 0 w 360000"/>
              <a:gd name="connsiteY4" fmla="*/ 180000 h 1491166"/>
              <a:gd name="connsiteX5" fmla="*/ 180000 w 360000"/>
              <a:gd name="connsiteY5" fmla="*/ 0 h 149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1491166">
                <a:moveTo>
                  <a:pt x="180000" y="0"/>
                </a:moveTo>
                <a:cubicBezTo>
                  <a:pt x="279411" y="0"/>
                  <a:pt x="360000" y="80589"/>
                  <a:pt x="360000" y="180000"/>
                </a:cubicBezTo>
                <a:lnTo>
                  <a:pt x="360000" y="1491166"/>
                </a:lnTo>
                <a:lnTo>
                  <a:pt x="0" y="1491166"/>
                </a:lnTo>
                <a:lnTo>
                  <a:pt x="0" y="180000"/>
                </a:lnTo>
                <a:cubicBezTo>
                  <a:pt x="0" y="80589"/>
                  <a:pt x="80589" y="0"/>
                  <a:pt x="180000" y="0"/>
                </a:cubicBezTo>
                <a:close/>
              </a:path>
            </a:pathLst>
          </a:custGeom>
          <a:gradFill>
            <a:gsLst>
              <a:gs pos="12000">
                <a:srgbClr val="BA16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CE1C017B-75FE-72E2-2304-EC622AE79678}"/>
              </a:ext>
            </a:extLst>
          </p:cNvPr>
          <p:cNvSpPr/>
          <p:nvPr/>
        </p:nvSpPr>
        <p:spPr>
          <a:xfrm rot="10800000">
            <a:off x="1710893" y="3007192"/>
            <a:ext cx="360000" cy="1491166"/>
          </a:xfrm>
          <a:custGeom>
            <a:avLst/>
            <a:gdLst>
              <a:gd name="connsiteX0" fmla="*/ 180000 w 360000"/>
              <a:gd name="connsiteY0" fmla="*/ 0 h 1491166"/>
              <a:gd name="connsiteX1" fmla="*/ 360000 w 360000"/>
              <a:gd name="connsiteY1" fmla="*/ 180000 h 1491166"/>
              <a:gd name="connsiteX2" fmla="*/ 360000 w 360000"/>
              <a:gd name="connsiteY2" fmla="*/ 1491166 h 1491166"/>
              <a:gd name="connsiteX3" fmla="*/ 0 w 360000"/>
              <a:gd name="connsiteY3" fmla="*/ 1491166 h 1491166"/>
              <a:gd name="connsiteX4" fmla="*/ 0 w 360000"/>
              <a:gd name="connsiteY4" fmla="*/ 180000 h 1491166"/>
              <a:gd name="connsiteX5" fmla="*/ 180000 w 360000"/>
              <a:gd name="connsiteY5" fmla="*/ 0 h 149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1491166">
                <a:moveTo>
                  <a:pt x="180000" y="0"/>
                </a:moveTo>
                <a:cubicBezTo>
                  <a:pt x="279411" y="0"/>
                  <a:pt x="360000" y="80589"/>
                  <a:pt x="360000" y="180000"/>
                </a:cubicBezTo>
                <a:lnTo>
                  <a:pt x="360000" y="1491166"/>
                </a:lnTo>
                <a:lnTo>
                  <a:pt x="0" y="1491166"/>
                </a:lnTo>
                <a:lnTo>
                  <a:pt x="0" y="180000"/>
                </a:lnTo>
                <a:cubicBezTo>
                  <a:pt x="0" y="80589"/>
                  <a:pt x="80589" y="0"/>
                  <a:pt x="180000" y="0"/>
                </a:cubicBezTo>
                <a:close/>
              </a:path>
            </a:pathLst>
          </a:custGeom>
          <a:gradFill>
            <a:gsLst>
              <a:gs pos="12000">
                <a:srgbClr val="BA16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F6AA52B2-70BB-C2E5-0E9A-52222F75681B}"/>
              </a:ext>
            </a:extLst>
          </p:cNvPr>
          <p:cNvCxnSpPr/>
          <p:nvPr/>
        </p:nvCxnSpPr>
        <p:spPr>
          <a:xfrm>
            <a:off x="5737172" y="4930175"/>
            <a:ext cx="0" cy="702365"/>
          </a:xfrm>
          <a:prstGeom prst="line">
            <a:avLst/>
          </a:prstGeom>
          <a:ln>
            <a:solidFill>
              <a:srgbClr val="CAD5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3E9237F-B3CA-3467-0E2D-D76804861496}"/>
              </a:ext>
            </a:extLst>
          </p:cNvPr>
          <p:cNvSpPr txBox="1"/>
          <p:nvPr/>
        </p:nvSpPr>
        <p:spPr>
          <a:xfrm>
            <a:off x="8555614" y="4740871"/>
            <a:ext cx="267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异构计算，一云多芯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软硬件协同创新优化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3751D48-F30C-8381-8BFE-A7B289865FCB}"/>
              </a:ext>
            </a:extLst>
          </p:cNvPr>
          <p:cNvCxnSpPr/>
          <p:nvPr/>
        </p:nvCxnSpPr>
        <p:spPr>
          <a:xfrm flipV="1">
            <a:off x="2572876" y="1715383"/>
            <a:ext cx="0" cy="289818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5E59A51-6334-C64D-5ABC-D06F75ACB64D}"/>
              </a:ext>
            </a:extLst>
          </p:cNvPr>
          <p:cNvGrpSpPr/>
          <p:nvPr/>
        </p:nvGrpSpPr>
        <p:grpSpPr>
          <a:xfrm>
            <a:off x="1349848" y="6250974"/>
            <a:ext cx="1286498" cy="900000"/>
            <a:chOff x="802767" y="4513188"/>
            <a:chExt cx="1030996" cy="900000"/>
          </a:xfrm>
        </p:grpSpPr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10E41695-47AD-F01F-05EF-9E4577F4E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7587" y="4513188"/>
              <a:ext cx="900000" cy="900000"/>
            </a:xfrm>
            <a:prstGeom prst="ellipse">
              <a:avLst/>
            </a:prstGeom>
            <a:gradFill flip="none" rotWithShape="1">
              <a:gsLst>
                <a:gs pos="12000">
                  <a:srgbClr val="BA16F6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F970B669-F47C-33D5-B495-767EC0CCE5AB}"/>
                </a:ext>
              </a:extLst>
            </p:cNvPr>
            <p:cNvSpPr txBox="1"/>
            <p:nvPr/>
          </p:nvSpPr>
          <p:spPr>
            <a:xfrm>
              <a:off x="802767" y="4686189"/>
              <a:ext cx="1030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zh-CN" sz="1200" b="1" dirty="0">
                  <a:solidFill>
                    <a:schemeClr val="bg1"/>
                  </a:solidFill>
                  <a:ea typeface="Source Han Sans CN ExtraLight" panose="020B0200000000000000" pitchFamily="34" charset="-128"/>
                </a:rPr>
                <a:t>Reliability</a:t>
              </a:r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6BC25F-D79D-4346-D61B-F5FC8F03242D}"/>
              </a:ext>
            </a:extLst>
          </p:cNvPr>
          <p:cNvGrpSpPr/>
          <p:nvPr/>
        </p:nvGrpSpPr>
        <p:grpSpPr>
          <a:xfrm>
            <a:off x="5254972" y="6250974"/>
            <a:ext cx="1361618" cy="900000"/>
            <a:chOff x="3954964" y="4497860"/>
            <a:chExt cx="1091197" cy="900000"/>
          </a:xfrm>
        </p:grpSpPr>
        <p:sp>
          <p:nvSpPr>
            <p:cNvPr id="13" name="椭圆 11">
              <a:extLst>
                <a:ext uri="{FF2B5EF4-FFF2-40B4-BE49-F238E27FC236}">
                  <a16:creationId xmlns:a16="http://schemas.microsoft.com/office/drawing/2014/main" id="{804A9DD9-A98D-E511-9C96-9544A4BC3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0563" y="4497860"/>
              <a:ext cx="900000" cy="900000"/>
            </a:xfrm>
            <a:prstGeom prst="ellipse">
              <a:avLst/>
            </a:prstGeom>
            <a:gradFill flip="none" rotWithShape="1">
              <a:gsLst>
                <a:gs pos="12000">
                  <a:srgbClr val="BA16F6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2">
              <a:extLst>
                <a:ext uri="{FF2B5EF4-FFF2-40B4-BE49-F238E27FC236}">
                  <a16:creationId xmlns:a16="http://schemas.microsoft.com/office/drawing/2014/main" id="{F5268EE2-4DC1-40D0-993F-E1F95375EC33}"/>
                </a:ext>
              </a:extLst>
            </p:cNvPr>
            <p:cNvSpPr txBox="1"/>
            <p:nvPr/>
          </p:nvSpPr>
          <p:spPr>
            <a:xfrm>
              <a:off x="3954964" y="4646307"/>
              <a:ext cx="1091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ea typeface="Source Han Sans CN ExtraLight" panose="020B0200000000000000" pitchFamily="34" charset="-128"/>
                </a:rPr>
                <a:t>Availability</a:t>
              </a:r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6A9073C-5D83-8E67-596E-3E793A083F66}"/>
              </a:ext>
            </a:extLst>
          </p:cNvPr>
          <p:cNvGrpSpPr/>
          <p:nvPr/>
        </p:nvGrpSpPr>
        <p:grpSpPr>
          <a:xfrm>
            <a:off x="9050111" y="6250974"/>
            <a:ext cx="1457886" cy="948339"/>
            <a:chOff x="6984221" y="4449521"/>
            <a:chExt cx="1168346" cy="948339"/>
          </a:xfrm>
        </p:grpSpPr>
        <p:sp>
          <p:nvSpPr>
            <p:cNvPr id="16" name="椭圆 11">
              <a:extLst>
                <a:ext uri="{FF2B5EF4-FFF2-40B4-BE49-F238E27FC236}">
                  <a16:creationId xmlns:a16="http://schemas.microsoft.com/office/drawing/2014/main" id="{08055110-FF15-4646-5CA1-645CF3F23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323" y="4449521"/>
              <a:ext cx="948339" cy="948339"/>
            </a:xfrm>
            <a:prstGeom prst="ellipse">
              <a:avLst/>
            </a:prstGeom>
            <a:gradFill flip="none" rotWithShape="1">
              <a:gsLst>
                <a:gs pos="12000">
                  <a:srgbClr val="BA16F6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D3396AAA-3BE4-3536-A376-F1916BD5DBF2}"/>
                </a:ext>
              </a:extLst>
            </p:cNvPr>
            <p:cNvSpPr txBox="1"/>
            <p:nvPr/>
          </p:nvSpPr>
          <p:spPr>
            <a:xfrm>
              <a:off x="6984221" y="4648974"/>
              <a:ext cx="1168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ea typeface="Source Han Sans CN ExtraLight" panose="020B0200000000000000" pitchFamily="34" charset="-128"/>
                </a:rPr>
                <a:t>Serviceability</a:t>
              </a:r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E15D19-C231-EF87-B66C-295402A08C63}"/>
              </a:ext>
            </a:extLst>
          </p:cNvPr>
          <p:cNvGrpSpPr/>
          <p:nvPr/>
        </p:nvGrpSpPr>
        <p:grpSpPr>
          <a:xfrm>
            <a:off x="4758527" y="1527047"/>
            <a:ext cx="2439509" cy="1480146"/>
            <a:chOff x="5045909" y="1715423"/>
            <a:chExt cx="2439509" cy="148014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43DEFB-1A05-66B4-F858-D3F3D2007ACD}"/>
                </a:ext>
              </a:extLst>
            </p:cNvPr>
            <p:cNvSpPr txBox="1"/>
            <p:nvPr/>
          </p:nvSpPr>
          <p:spPr>
            <a:xfrm>
              <a:off x="5451838" y="2549238"/>
              <a:ext cx="1734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规模横向增长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（</a:t>
              </a:r>
              <a:r>
                <a:rPr kumimoji="1" lang="en-US" altLang="zh-CN" dirty="0"/>
                <a:t>scale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out</a:t>
              </a:r>
              <a:r>
                <a:rPr kumimoji="1" lang="zh-CN" altLang="en-US" dirty="0"/>
                <a:t>）</a:t>
              </a:r>
            </a:p>
          </p:txBody>
        </p:sp>
        <p:sp>
          <p:nvSpPr>
            <p:cNvPr id="20" name="server_171123">
              <a:extLst>
                <a:ext uri="{FF2B5EF4-FFF2-40B4-BE49-F238E27FC236}">
                  <a16:creationId xmlns:a16="http://schemas.microsoft.com/office/drawing/2014/main" id="{76F17F78-63AA-7F48-57CB-4DC0F0661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5909" y="1726683"/>
              <a:ext cx="582727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78142" h="604887">
                  <a:moveTo>
                    <a:pt x="82592" y="549832"/>
                  </a:moveTo>
                  <a:lnTo>
                    <a:pt x="82592" y="577360"/>
                  </a:lnTo>
                  <a:lnTo>
                    <a:pt x="495550" y="577360"/>
                  </a:lnTo>
                  <a:lnTo>
                    <a:pt x="495550" y="549832"/>
                  </a:lnTo>
                  <a:close/>
                  <a:moveTo>
                    <a:pt x="55112" y="474200"/>
                  </a:moveTo>
                  <a:lnTo>
                    <a:pt x="275346" y="474200"/>
                  </a:lnTo>
                  <a:lnTo>
                    <a:pt x="275346" y="501791"/>
                  </a:lnTo>
                  <a:lnTo>
                    <a:pt x="55112" y="501791"/>
                  </a:lnTo>
                  <a:close/>
                  <a:moveTo>
                    <a:pt x="481820" y="432990"/>
                  </a:moveTo>
                  <a:lnTo>
                    <a:pt x="509411" y="432990"/>
                  </a:lnTo>
                  <a:lnTo>
                    <a:pt x="509411" y="501791"/>
                  </a:lnTo>
                  <a:lnTo>
                    <a:pt x="481820" y="501791"/>
                  </a:lnTo>
                  <a:close/>
                  <a:moveTo>
                    <a:pt x="426779" y="432990"/>
                  </a:moveTo>
                  <a:lnTo>
                    <a:pt x="454229" y="432990"/>
                  </a:lnTo>
                  <a:lnTo>
                    <a:pt x="454229" y="501791"/>
                  </a:lnTo>
                  <a:lnTo>
                    <a:pt x="426779" y="501791"/>
                  </a:lnTo>
                  <a:close/>
                  <a:moveTo>
                    <a:pt x="371668" y="432990"/>
                  </a:moveTo>
                  <a:lnTo>
                    <a:pt x="399188" y="432990"/>
                  </a:lnTo>
                  <a:lnTo>
                    <a:pt x="399188" y="501791"/>
                  </a:lnTo>
                  <a:lnTo>
                    <a:pt x="371668" y="501791"/>
                  </a:lnTo>
                  <a:close/>
                  <a:moveTo>
                    <a:pt x="316627" y="432990"/>
                  </a:moveTo>
                  <a:lnTo>
                    <a:pt x="344218" y="432990"/>
                  </a:lnTo>
                  <a:lnTo>
                    <a:pt x="344218" y="501791"/>
                  </a:lnTo>
                  <a:lnTo>
                    <a:pt x="316627" y="501791"/>
                  </a:lnTo>
                  <a:close/>
                  <a:moveTo>
                    <a:pt x="55112" y="432990"/>
                  </a:moveTo>
                  <a:lnTo>
                    <a:pt x="275346" y="432990"/>
                  </a:lnTo>
                  <a:lnTo>
                    <a:pt x="275346" y="460511"/>
                  </a:lnTo>
                  <a:lnTo>
                    <a:pt x="55112" y="460511"/>
                  </a:lnTo>
                  <a:close/>
                  <a:moveTo>
                    <a:pt x="27565" y="412400"/>
                  </a:moveTo>
                  <a:lnTo>
                    <a:pt x="27565" y="522407"/>
                  </a:lnTo>
                  <a:lnTo>
                    <a:pt x="550680" y="522407"/>
                  </a:lnTo>
                  <a:lnTo>
                    <a:pt x="550680" y="412400"/>
                  </a:lnTo>
                  <a:close/>
                  <a:moveTo>
                    <a:pt x="82592" y="357448"/>
                  </a:moveTo>
                  <a:lnTo>
                    <a:pt x="82592" y="384872"/>
                  </a:lnTo>
                  <a:lnTo>
                    <a:pt x="495550" y="384872"/>
                  </a:lnTo>
                  <a:lnTo>
                    <a:pt x="495550" y="357448"/>
                  </a:lnTo>
                  <a:close/>
                  <a:moveTo>
                    <a:pt x="419864" y="281768"/>
                  </a:moveTo>
                  <a:lnTo>
                    <a:pt x="530017" y="281768"/>
                  </a:lnTo>
                  <a:lnTo>
                    <a:pt x="530017" y="309289"/>
                  </a:lnTo>
                  <a:lnTo>
                    <a:pt x="419864" y="309289"/>
                  </a:lnTo>
                  <a:close/>
                  <a:moveTo>
                    <a:pt x="323542" y="281768"/>
                  </a:moveTo>
                  <a:lnTo>
                    <a:pt x="357907" y="281768"/>
                  </a:lnTo>
                  <a:lnTo>
                    <a:pt x="357907" y="309289"/>
                  </a:lnTo>
                  <a:lnTo>
                    <a:pt x="323542" y="309289"/>
                  </a:lnTo>
                  <a:close/>
                  <a:moveTo>
                    <a:pt x="268431" y="281768"/>
                  </a:moveTo>
                  <a:lnTo>
                    <a:pt x="302867" y="281768"/>
                  </a:lnTo>
                  <a:lnTo>
                    <a:pt x="302867" y="309289"/>
                  </a:lnTo>
                  <a:lnTo>
                    <a:pt x="268431" y="309289"/>
                  </a:lnTo>
                  <a:close/>
                  <a:moveTo>
                    <a:pt x="213390" y="281768"/>
                  </a:moveTo>
                  <a:lnTo>
                    <a:pt x="247755" y="281768"/>
                  </a:lnTo>
                  <a:lnTo>
                    <a:pt x="247755" y="309289"/>
                  </a:lnTo>
                  <a:lnTo>
                    <a:pt x="213390" y="309289"/>
                  </a:lnTo>
                  <a:close/>
                  <a:moveTo>
                    <a:pt x="158349" y="281768"/>
                  </a:moveTo>
                  <a:lnTo>
                    <a:pt x="192714" y="281768"/>
                  </a:lnTo>
                  <a:lnTo>
                    <a:pt x="192714" y="309289"/>
                  </a:lnTo>
                  <a:lnTo>
                    <a:pt x="158349" y="309289"/>
                  </a:lnTo>
                  <a:close/>
                  <a:moveTo>
                    <a:pt x="103237" y="281768"/>
                  </a:moveTo>
                  <a:lnTo>
                    <a:pt x="137673" y="281768"/>
                  </a:lnTo>
                  <a:lnTo>
                    <a:pt x="137673" y="309289"/>
                  </a:lnTo>
                  <a:lnTo>
                    <a:pt x="103237" y="309289"/>
                  </a:lnTo>
                  <a:close/>
                  <a:moveTo>
                    <a:pt x="48196" y="281768"/>
                  </a:moveTo>
                  <a:lnTo>
                    <a:pt x="82561" y="281768"/>
                  </a:lnTo>
                  <a:lnTo>
                    <a:pt x="82561" y="309289"/>
                  </a:lnTo>
                  <a:lnTo>
                    <a:pt x="48196" y="309289"/>
                  </a:lnTo>
                  <a:close/>
                  <a:moveTo>
                    <a:pt x="27565" y="219912"/>
                  </a:moveTo>
                  <a:lnTo>
                    <a:pt x="27565" y="233727"/>
                  </a:lnTo>
                  <a:lnTo>
                    <a:pt x="502467" y="233727"/>
                  </a:lnTo>
                  <a:lnTo>
                    <a:pt x="502467" y="261152"/>
                  </a:lnTo>
                  <a:lnTo>
                    <a:pt x="27565" y="261152"/>
                  </a:lnTo>
                  <a:lnTo>
                    <a:pt x="27565" y="329920"/>
                  </a:lnTo>
                  <a:lnTo>
                    <a:pt x="550680" y="329920"/>
                  </a:lnTo>
                  <a:lnTo>
                    <a:pt x="550680" y="219912"/>
                  </a:lnTo>
                  <a:close/>
                  <a:moveTo>
                    <a:pt x="82592" y="164960"/>
                  </a:moveTo>
                  <a:lnTo>
                    <a:pt x="82592" y="192487"/>
                  </a:lnTo>
                  <a:lnTo>
                    <a:pt x="495550" y="192487"/>
                  </a:lnTo>
                  <a:lnTo>
                    <a:pt x="495550" y="164960"/>
                  </a:lnTo>
                  <a:close/>
                  <a:moveTo>
                    <a:pt x="55112" y="89406"/>
                  </a:moveTo>
                  <a:lnTo>
                    <a:pt x="275346" y="89406"/>
                  </a:lnTo>
                  <a:lnTo>
                    <a:pt x="275346" y="116785"/>
                  </a:lnTo>
                  <a:lnTo>
                    <a:pt x="55112" y="116785"/>
                  </a:lnTo>
                  <a:close/>
                  <a:moveTo>
                    <a:pt x="481820" y="48126"/>
                  </a:moveTo>
                  <a:lnTo>
                    <a:pt x="509411" y="48126"/>
                  </a:lnTo>
                  <a:lnTo>
                    <a:pt x="509411" y="116786"/>
                  </a:lnTo>
                  <a:lnTo>
                    <a:pt x="481820" y="116786"/>
                  </a:lnTo>
                  <a:close/>
                  <a:moveTo>
                    <a:pt x="426779" y="48126"/>
                  </a:moveTo>
                  <a:lnTo>
                    <a:pt x="454229" y="48126"/>
                  </a:lnTo>
                  <a:lnTo>
                    <a:pt x="454229" y="116786"/>
                  </a:lnTo>
                  <a:lnTo>
                    <a:pt x="426779" y="116786"/>
                  </a:lnTo>
                  <a:close/>
                  <a:moveTo>
                    <a:pt x="371668" y="48126"/>
                  </a:moveTo>
                  <a:lnTo>
                    <a:pt x="399188" y="48126"/>
                  </a:lnTo>
                  <a:lnTo>
                    <a:pt x="399188" y="116786"/>
                  </a:lnTo>
                  <a:lnTo>
                    <a:pt x="371668" y="116786"/>
                  </a:lnTo>
                  <a:close/>
                  <a:moveTo>
                    <a:pt x="316627" y="48126"/>
                  </a:moveTo>
                  <a:lnTo>
                    <a:pt x="344218" y="48126"/>
                  </a:lnTo>
                  <a:lnTo>
                    <a:pt x="344218" y="116786"/>
                  </a:lnTo>
                  <a:lnTo>
                    <a:pt x="316627" y="116786"/>
                  </a:lnTo>
                  <a:close/>
                  <a:moveTo>
                    <a:pt x="55112" y="48126"/>
                  </a:moveTo>
                  <a:lnTo>
                    <a:pt x="275346" y="48126"/>
                  </a:lnTo>
                  <a:lnTo>
                    <a:pt x="275346" y="75576"/>
                  </a:lnTo>
                  <a:lnTo>
                    <a:pt x="55112" y="75576"/>
                  </a:lnTo>
                  <a:close/>
                  <a:moveTo>
                    <a:pt x="27565" y="27527"/>
                  </a:moveTo>
                  <a:lnTo>
                    <a:pt x="27565" y="137432"/>
                  </a:lnTo>
                  <a:lnTo>
                    <a:pt x="550680" y="137432"/>
                  </a:lnTo>
                  <a:lnTo>
                    <a:pt x="550680" y="27527"/>
                  </a:lnTo>
                  <a:close/>
                  <a:moveTo>
                    <a:pt x="13834" y="0"/>
                  </a:moveTo>
                  <a:lnTo>
                    <a:pt x="564411" y="0"/>
                  </a:lnTo>
                  <a:cubicBezTo>
                    <a:pt x="572051" y="0"/>
                    <a:pt x="578142" y="6186"/>
                    <a:pt x="578142" y="13712"/>
                  </a:cubicBezTo>
                  <a:lnTo>
                    <a:pt x="578142" y="151247"/>
                  </a:lnTo>
                  <a:cubicBezTo>
                    <a:pt x="578142" y="158774"/>
                    <a:pt x="572051" y="164960"/>
                    <a:pt x="564411" y="164960"/>
                  </a:cubicBezTo>
                  <a:lnTo>
                    <a:pt x="523115" y="164960"/>
                  </a:lnTo>
                  <a:lnTo>
                    <a:pt x="523115" y="192487"/>
                  </a:lnTo>
                  <a:lnTo>
                    <a:pt x="564411" y="192487"/>
                  </a:lnTo>
                  <a:cubicBezTo>
                    <a:pt x="572051" y="192487"/>
                    <a:pt x="578142" y="198570"/>
                    <a:pt x="578142" y="206200"/>
                  </a:cubicBezTo>
                  <a:lnTo>
                    <a:pt x="578142" y="343632"/>
                  </a:lnTo>
                  <a:cubicBezTo>
                    <a:pt x="578142" y="351262"/>
                    <a:pt x="572051" y="357448"/>
                    <a:pt x="564411" y="357448"/>
                  </a:cubicBezTo>
                  <a:lnTo>
                    <a:pt x="523115" y="357448"/>
                  </a:lnTo>
                  <a:lnTo>
                    <a:pt x="523115" y="384872"/>
                  </a:lnTo>
                  <a:lnTo>
                    <a:pt x="564411" y="384872"/>
                  </a:lnTo>
                  <a:cubicBezTo>
                    <a:pt x="572051" y="384872"/>
                    <a:pt x="578142" y="391058"/>
                    <a:pt x="578142" y="398687"/>
                  </a:cubicBezTo>
                  <a:lnTo>
                    <a:pt x="578142" y="536120"/>
                  </a:lnTo>
                  <a:cubicBezTo>
                    <a:pt x="578142" y="543749"/>
                    <a:pt x="572051" y="549832"/>
                    <a:pt x="564411" y="549832"/>
                  </a:cubicBezTo>
                  <a:lnTo>
                    <a:pt x="523115" y="549832"/>
                  </a:lnTo>
                  <a:lnTo>
                    <a:pt x="523115" y="591072"/>
                  </a:lnTo>
                  <a:cubicBezTo>
                    <a:pt x="523115" y="598701"/>
                    <a:pt x="516921" y="604887"/>
                    <a:pt x="509384" y="604887"/>
                  </a:cubicBezTo>
                  <a:lnTo>
                    <a:pt x="68861" y="604887"/>
                  </a:lnTo>
                  <a:cubicBezTo>
                    <a:pt x="61221" y="604887"/>
                    <a:pt x="55130" y="598701"/>
                    <a:pt x="55130" y="591072"/>
                  </a:cubicBezTo>
                  <a:lnTo>
                    <a:pt x="55130" y="549832"/>
                  </a:lnTo>
                  <a:lnTo>
                    <a:pt x="13834" y="549832"/>
                  </a:lnTo>
                  <a:cubicBezTo>
                    <a:pt x="6194" y="549832"/>
                    <a:pt x="0" y="543749"/>
                    <a:pt x="0" y="536120"/>
                  </a:cubicBezTo>
                  <a:lnTo>
                    <a:pt x="0" y="398687"/>
                  </a:lnTo>
                  <a:cubicBezTo>
                    <a:pt x="0" y="391058"/>
                    <a:pt x="6194" y="384872"/>
                    <a:pt x="13834" y="384872"/>
                  </a:cubicBezTo>
                  <a:lnTo>
                    <a:pt x="55130" y="384872"/>
                  </a:lnTo>
                  <a:lnTo>
                    <a:pt x="55130" y="357448"/>
                  </a:lnTo>
                  <a:lnTo>
                    <a:pt x="13834" y="357448"/>
                  </a:lnTo>
                  <a:cubicBezTo>
                    <a:pt x="6194" y="357448"/>
                    <a:pt x="0" y="351262"/>
                    <a:pt x="0" y="343632"/>
                  </a:cubicBezTo>
                  <a:lnTo>
                    <a:pt x="0" y="206200"/>
                  </a:lnTo>
                  <a:cubicBezTo>
                    <a:pt x="0" y="198570"/>
                    <a:pt x="6194" y="192487"/>
                    <a:pt x="13834" y="192487"/>
                  </a:cubicBezTo>
                  <a:lnTo>
                    <a:pt x="55130" y="192487"/>
                  </a:lnTo>
                  <a:lnTo>
                    <a:pt x="55130" y="164960"/>
                  </a:lnTo>
                  <a:lnTo>
                    <a:pt x="13834" y="164960"/>
                  </a:lnTo>
                  <a:cubicBezTo>
                    <a:pt x="6194" y="164960"/>
                    <a:pt x="0" y="158774"/>
                    <a:pt x="0" y="151247"/>
                  </a:cubicBezTo>
                  <a:lnTo>
                    <a:pt x="0" y="13712"/>
                  </a:lnTo>
                  <a:cubicBezTo>
                    <a:pt x="0" y="6186"/>
                    <a:pt x="6194" y="0"/>
                    <a:pt x="13834" y="0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server_171123">
              <a:extLst>
                <a:ext uri="{FF2B5EF4-FFF2-40B4-BE49-F238E27FC236}">
                  <a16:creationId xmlns:a16="http://schemas.microsoft.com/office/drawing/2014/main" id="{ED6E11CE-2AC6-4F0D-BB98-C2DE479C3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7683" y="1715423"/>
              <a:ext cx="582727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78142" h="604887">
                  <a:moveTo>
                    <a:pt x="82592" y="549832"/>
                  </a:moveTo>
                  <a:lnTo>
                    <a:pt x="82592" y="577360"/>
                  </a:lnTo>
                  <a:lnTo>
                    <a:pt x="495550" y="577360"/>
                  </a:lnTo>
                  <a:lnTo>
                    <a:pt x="495550" y="549832"/>
                  </a:lnTo>
                  <a:close/>
                  <a:moveTo>
                    <a:pt x="55112" y="474200"/>
                  </a:moveTo>
                  <a:lnTo>
                    <a:pt x="275346" y="474200"/>
                  </a:lnTo>
                  <a:lnTo>
                    <a:pt x="275346" y="501791"/>
                  </a:lnTo>
                  <a:lnTo>
                    <a:pt x="55112" y="501791"/>
                  </a:lnTo>
                  <a:close/>
                  <a:moveTo>
                    <a:pt x="481820" y="432990"/>
                  </a:moveTo>
                  <a:lnTo>
                    <a:pt x="509411" y="432990"/>
                  </a:lnTo>
                  <a:lnTo>
                    <a:pt x="509411" y="501791"/>
                  </a:lnTo>
                  <a:lnTo>
                    <a:pt x="481820" y="501791"/>
                  </a:lnTo>
                  <a:close/>
                  <a:moveTo>
                    <a:pt x="426779" y="432990"/>
                  </a:moveTo>
                  <a:lnTo>
                    <a:pt x="454229" y="432990"/>
                  </a:lnTo>
                  <a:lnTo>
                    <a:pt x="454229" y="501791"/>
                  </a:lnTo>
                  <a:lnTo>
                    <a:pt x="426779" y="501791"/>
                  </a:lnTo>
                  <a:close/>
                  <a:moveTo>
                    <a:pt x="371668" y="432990"/>
                  </a:moveTo>
                  <a:lnTo>
                    <a:pt x="399188" y="432990"/>
                  </a:lnTo>
                  <a:lnTo>
                    <a:pt x="399188" y="501791"/>
                  </a:lnTo>
                  <a:lnTo>
                    <a:pt x="371668" y="501791"/>
                  </a:lnTo>
                  <a:close/>
                  <a:moveTo>
                    <a:pt x="316627" y="432990"/>
                  </a:moveTo>
                  <a:lnTo>
                    <a:pt x="344218" y="432990"/>
                  </a:lnTo>
                  <a:lnTo>
                    <a:pt x="344218" y="501791"/>
                  </a:lnTo>
                  <a:lnTo>
                    <a:pt x="316627" y="501791"/>
                  </a:lnTo>
                  <a:close/>
                  <a:moveTo>
                    <a:pt x="55112" y="432990"/>
                  </a:moveTo>
                  <a:lnTo>
                    <a:pt x="275346" y="432990"/>
                  </a:lnTo>
                  <a:lnTo>
                    <a:pt x="275346" y="460511"/>
                  </a:lnTo>
                  <a:lnTo>
                    <a:pt x="55112" y="460511"/>
                  </a:lnTo>
                  <a:close/>
                  <a:moveTo>
                    <a:pt x="27565" y="412400"/>
                  </a:moveTo>
                  <a:lnTo>
                    <a:pt x="27565" y="522407"/>
                  </a:lnTo>
                  <a:lnTo>
                    <a:pt x="550680" y="522407"/>
                  </a:lnTo>
                  <a:lnTo>
                    <a:pt x="550680" y="412400"/>
                  </a:lnTo>
                  <a:close/>
                  <a:moveTo>
                    <a:pt x="82592" y="357448"/>
                  </a:moveTo>
                  <a:lnTo>
                    <a:pt x="82592" y="384872"/>
                  </a:lnTo>
                  <a:lnTo>
                    <a:pt x="495550" y="384872"/>
                  </a:lnTo>
                  <a:lnTo>
                    <a:pt x="495550" y="357448"/>
                  </a:lnTo>
                  <a:close/>
                  <a:moveTo>
                    <a:pt x="419864" y="281768"/>
                  </a:moveTo>
                  <a:lnTo>
                    <a:pt x="530017" y="281768"/>
                  </a:lnTo>
                  <a:lnTo>
                    <a:pt x="530017" y="309289"/>
                  </a:lnTo>
                  <a:lnTo>
                    <a:pt x="419864" y="309289"/>
                  </a:lnTo>
                  <a:close/>
                  <a:moveTo>
                    <a:pt x="323542" y="281768"/>
                  </a:moveTo>
                  <a:lnTo>
                    <a:pt x="357907" y="281768"/>
                  </a:lnTo>
                  <a:lnTo>
                    <a:pt x="357907" y="309289"/>
                  </a:lnTo>
                  <a:lnTo>
                    <a:pt x="323542" y="309289"/>
                  </a:lnTo>
                  <a:close/>
                  <a:moveTo>
                    <a:pt x="268431" y="281768"/>
                  </a:moveTo>
                  <a:lnTo>
                    <a:pt x="302867" y="281768"/>
                  </a:lnTo>
                  <a:lnTo>
                    <a:pt x="302867" y="309289"/>
                  </a:lnTo>
                  <a:lnTo>
                    <a:pt x="268431" y="309289"/>
                  </a:lnTo>
                  <a:close/>
                  <a:moveTo>
                    <a:pt x="213390" y="281768"/>
                  </a:moveTo>
                  <a:lnTo>
                    <a:pt x="247755" y="281768"/>
                  </a:lnTo>
                  <a:lnTo>
                    <a:pt x="247755" y="309289"/>
                  </a:lnTo>
                  <a:lnTo>
                    <a:pt x="213390" y="309289"/>
                  </a:lnTo>
                  <a:close/>
                  <a:moveTo>
                    <a:pt x="158349" y="281768"/>
                  </a:moveTo>
                  <a:lnTo>
                    <a:pt x="192714" y="281768"/>
                  </a:lnTo>
                  <a:lnTo>
                    <a:pt x="192714" y="309289"/>
                  </a:lnTo>
                  <a:lnTo>
                    <a:pt x="158349" y="309289"/>
                  </a:lnTo>
                  <a:close/>
                  <a:moveTo>
                    <a:pt x="103237" y="281768"/>
                  </a:moveTo>
                  <a:lnTo>
                    <a:pt x="137673" y="281768"/>
                  </a:lnTo>
                  <a:lnTo>
                    <a:pt x="137673" y="309289"/>
                  </a:lnTo>
                  <a:lnTo>
                    <a:pt x="103237" y="309289"/>
                  </a:lnTo>
                  <a:close/>
                  <a:moveTo>
                    <a:pt x="48196" y="281768"/>
                  </a:moveTo>
                  <a:lnTo>
                    <a:pt x="82561" y="281768"/>
                  </a:lnTo>
                  <a:lnTo>
                    <a:pt x="82561" y="309289"/>
                  </a:lnTo>
                  <a:lnTo>
                    <a:pt x="48196" y="309289"/>
                  </a:lnTo>
                  <a:close/>
                  <a:moveTo>
                    <a:pt x="27565" y="219912"/>
                  </a:moveTo>
                  <a:lnTo>
                    <a:pt x="27565" y="233727"/>
                  </a:lnTo>
                  <a:lnTo>
                    <a:pt x="502467" y="233727"/>
                  </a:lnTo>
                  <a:lnTo>
                    <a:pt x="502467" y="261152"/>
                  </a:lnTo>
                  <a:lnTo>
                    <a:pt x="27565" y="261152"/>
                  </a:lnTo>
                  <a:lnTo>
                    <a:pt x="27565" y="329920"/>
                  </a:lnTo>
                  <a:lnTo>
                    <a:pt x="550680" y="329920"/>
                  </a:lnTo>
                  <a:lnTo>
                    <a:pt x="550680" y="219912"/>
                  </a:lnTo>
                  <a:close/>
                  <a:moveTo>
                    <a:pt x="82592" y="164960"/>
                  </a:moveTo>
                  <a:lnTo>
                    <a:pt x="82592" y="192487"/>
                  </a:lnTo>
                  <a:lnTo>
                    <a:pt x="495550" y="192487"/>
                  </a:lnTo>
                  <a:lnTo>
                    <a:pt x="495550" y="164960"/>
                  </a:lnTo>
                  <a:close/>
                  <a:moveTo>
                    <a:pt x="55112" y="89406"/>
                  </a:moveTo>
                  <a:lnTo>
                    <a:pt x="275346" y="89406"/>
                  </a:lnTo>
                  <a:lnTo>
                    <a:pt x="275346" y="116785"/>
                  </a:lnTo>
                  <a:lnTo>
                    <a:pt x="55112" y="116785"/>
                  </a:lnTo>
                  <a:close/>
                  <a:moveTo>
                    <a:pt x="481820" y="48126"/>
                  </a:moveTo>
                  <a:lnTo>
                    <a:pt x="509411" y="48126"/>
                  </a:lnTo>
                  <a:lnTo>
                    <a:pt x="509411" y="116786"/>
                  </a:lnTo>
                  <a:lnTo>
                    <a:pt x="481820" y="116786"/>
                  </a:lnTo>
                  <a:close/>
                  <a:moveTo>
                    <a:pt x="426779" y="48126"/>
                  </a:moveTo>
                  <a:lnTo>
                    <a:pt x="454229" y="48126"/>
                  </a:lnTo>
                  <a:lnTo>
                    <a:pt x="454229" y="116786"/>
                  </a:lnTo>
                  <a:lnTo>
                    <a:pt x="426779" y="116786"/>
                  </a:lnTo>
                  <a:close/>
                  <a:moveTo>
                    <a:pt x="371668" y="48126"/>
                  </a:moveTo>
                  <a:lnTo>
                    <a:pt x="399188" y="48126"/>
                  </a:lnTo>
                  <a:lnTo>
                    <a:pt x="399188" y="116786"/>
                  </a:lnTo>
                  <a:lnTo>
                    <a:pt x="371668" y="116786"/>
                  </a:lnTo>
                  <a:close/>
                  <a:moveTo>
                    <a:pt x="316627" y="48126"/>
                  </a:moveTo>
                  <a:lnTo>
                    <a:pt x="344218" y="48126"/>
                  </a:lnTo>
                  <a:lnTo>
                    <a:pt x="344218" y="116786"/>
                  </a:lnTo>
                  <a:lnTo>
                    <a:pt x="316627" y="116786"/>
                  </a:lnTo>
                  <a:close/>
                  <a:moveTo>
                    <a:pt x="55112" y="48126"/>
                  </a:moveTo>
                  <a:lnTo>
                    <a:pt x="275346" y="48126"/>
                  </a:lnTo>
                  <a:lnTo>
                    <a:pt x="275346" y="75576"/>
                  </a:lnTo>
                  <a:lnTo>
                    <a:pt x="55112" y="75576"/>
                  </a:lnTo>
                  <a:close/>
                  <a:moveTo>
                    <a:pt x="27565" y="27527"/>
                  </a:moveTo>
                  <a:lnTo>
                    <a:pt x="27565" y="137432"/>
                  </a:lnTo>
                  <a:lnTo>
                    <a:pt x="550680" y="137432"/>
                  </a:lnTo>
                  <a:lnTo>
                    <a:pt x="550680" y="27527"/>
                  </a:lnTo>
                  <a:close/>
                  <a:moveTo>
                    <a:pt x="13834" y="0"/>
                  </a:moveTo>
                  <a:lnTo>
                    <a:pt x="564411" y="0"/>
                  </a:lnTo>
                  <a:cubicBezTo>
                    <a:pt x="572051" y="0"/>
                    <a:pt x="578142" y="6186"/>
                    <a:pt x="578142" y="13712"/>
                  </a:cubicBezTo>
                  <a:lnTo>
                    <a:pt x="578142" y="151247"/>
                  </a:lnTo>
                  <a:cubicBezTo>
                    <a:pt x="578142" y="158774"/>
                    <a:pt x="572051" y="164960"/>
                    <a:pt x="564411" y="164960"/>
                  </a:cubicBezTo>
                  <a:lnTo>
                    <a:pt x="523115" y="164960"/>
                  </a:lnTo>
                  <a:lnTo>
                    <a:pt x="523115" y="192487"/>
                  </a:lnTo>
                  <a:lnTo>
                    <a:pt x="564411" y="192487"/>
                  </a:lnTo>
                  <a:cubicBezTo>
                    <a:pt x="572051" y="192487"/>
                    <a:pt x="578142" y="198570"/>
                    <a:pt x="578142" y="206200"/>
                  </a:cubicBezTo>
                  <a:lnTo>
                    <a:pt x="578142" y="343632"/>
                  </a:lnTo>
                  <a:cubicBezTo>
                    <a:pt x="578142" y="351262"/>
                    <a:pt x="572051" y="357448"/>
                    <a:pt x="564411" y="357448"/>
                  </a:cubicBezTo>
                  <a:lnTo>
                    <a:pt x="523115" y="357448"/>
                  </a:lnTo>
                  <a:lnTo>
                    <a:pt x="523115" y="384872"/>
                  </a:lnTo>
                  <a:lnTo>
                    <a:pt x="564411" y="384872"/>
                  </a:lnTo>
                  <a:cubicBezTo>
                    <a:pt x="572051" y="384872"/>
                    <a:pt x="578142" y="391058"/>
                    <a:pt x="578142" y="398687"/>
                  </a:cubicBezTo>
                  <a:lnTo>
                    <a:pt x="578142" y="536120"/>
                  </a:lnTo>
                  <a:cubicBezTo>
                    <a:pt x="578142" y="543749"/>
                    <a:pt x="572051" y="549832"/>
                    <a:pt x="564411" y="549832"/>
                  </a:cubicBezTo>
                  <a:lnTo>
                    <a:pt x="523115" y="549832"/>
                  </a:lnTo>
                  <a:lnTo>
                    <a:pt x="523115" y="591072"/>
                  </a:lnTo>
                  <a:cubicBezTo>
                    <a:pt x="523115" y="598701"/>
                    <a:pt x="516921" y="604887"/>
                    <a:pt x="509384" y="604887"/>
                  </a:cubicBezTo>
                  <a:lnTo>
                    <a:pt x="68861" y="604887"/>
                  </a:lnTo>
                  <a:cubicBezTo>
                    <a:pt x="61221" y="604887"/>
                    <a:pt x="55130" y="598701"/>
                    <a:pt x="55130" y="591072"/>
                  </a:cubicBezTo>
                  <a:lnTo>
                    <a:pt x="55130" y="549832"/>
                  </a:lnTo>
                  <a:lnTo>
                    <a:pt x="13834" y="549832"/>
                  </a:lnTo>
                  <a:cubicBezTo>
                    <a:pt x="6194" y="549832"/>
                    <a:pt x="0" y="543749"/>
                    <a:pt x="0" y="536120"/>
                  </a:cubicBezTo>
                  <a:lnTo>
                    <a:pt x="0" y="398687"/>
                  </a:lnTo>
                  <a:cubicBezTo>
                    <a:pt x="0" y="391058"/>
                    <a:pt x="6194" y="384872"/>
                    <a:pt x="13834" y="384872"/>
                  </a:cubicBezTo>
                  <a:lnTo>
                    <a:pt x="55130" y="384872"/>
                  </a:lnTo>
                  <a:lnTo>
                    <a:pt x="55130" y="357448"/>
                  </a:lnTo>
                  <a:lnTo>
                    <a:pt x="13834" y="357448"/>
                  </a:lnTo>
                  <a:cubicBezTo>
                    <a:pt x="6194" y="357448"/>
                    <a:pt x="0" y="351262"/>
                    <a:pt x="0" y="343632"/>
                  </a:cubicBezTo>
                  <a:lnTo>
                    <a:pt x="0" y="206200"/>
                  </a:lnTo>
                  <a:cubicBezTo>
                    <a:pt x="0" y="198570"/>
                    <a:pt x="6194" y="192487"/>
                    <a:pt x="13834" y="192487"/>
                  </a:cubicBezTo>
                  <a:lnTo>
                    <a:pt x="55130" y="192487"/>
                  </a:lnTo>
                  <a:lnTo>
                    <a:pt x="55130" y="164960"/>
                  </a:lnTo>
                  <a:lnTo>
                    <a:pt x="13834" y="164960"/>
                  </a:lnTo>
                  <a:cubicBezTo>
                    <a:pt x="6194" y="164960"/>
                    <a:pt x="0" y="158774"/>
                    <a:pt x="0" y="151247"/>
                  </a:cubicBezTo>
                  <a:lnTo>
                    <a:pt x="0" y="13712"/>
                  </a:lnTo>
                  <a:cubicBezTo>
                    <a:pt x="0" y="6186"/>
                    <a:pt x="6194" y="0"/>
                    <a:pt x="13834" y="0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erver_171123">
              <a:extLst>
                <a:ext uri="{FF2B5EF4-FFF2-40B4-BE49-F238E27FC236}">
                  <a16:creationId xmlns:a16="http://schemas.microsoft.com/office/drawing/2014/main" id="{AB2793E3-8895-6ACF-867E-1086E2CFA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2691" y="1726683"/>
              <a:ext cx="582727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78142" h="604887">
                  <a:moveTo>
                    <a:pt x="82592" y="549832"/>
                  </a:moveTo>
                  <a:lnTo>
                    <a:pt x="82592" y="577360"/>
                  </a:lnTo>
                  <a:lnTo>
                    <a:pt x="495550" y="577360"/>
                  </a:lnTo>
                  <a:lnTo>
                    <a:pt x="495550" y="549832"/>
                  </a:lnTo>
                  <a:close/>
                  <a:moveTo>
                    <a:pt x="55112" y="474200"/>
                  </a:moveTo>
                  <a:lnTo>
                    <a:pt x="275346" y="474200"/>
                  </a:lnTo>
                  <a:lnTo>
                    <a:pt x="275346" y="501791"/>
                  </a:lnTo>
                  <a:lnTo>
                    <a:pt x="55112" y="501791"/>
                  </a:lnTo>
                  <a:close/>
                  <a:moveTo>
                    <a:pt x="481820" y="432990"/>
                  </a:moveTo>
                  <a:lnTo>
                    <a:pt x="509411" y="432990"/>
                  </a:lnTo>
                  <a:lnTo>
                    <a:pt x="509411" y="501791"/>
                  </a:lnTo>
                  <a:lnTo>
                    <a:pt x="481820" y="501791"/>
                  </a:lnTo>
                  <a:close/>
                  <a:moveTo>
                    <a:pt x="426779" y="432990"/>
                  </a:moveTo>
                  <a:lnTo>
                    <a:pt x="454229" y="432990"/>
                  </a:lnTo>
                  <a:lnTo>
                    <a:pt x="454229" y="501791"/>
                  </a:lnTo>
                  <a:lnTo>
                    <a:pt x="426779" y="501791"/>
                  </a:lnTo>
                  <a:close/>
                  <a:moveTo>
                    <a:pt x="371668" y="432990"/>
                  </a:moveTo>
                  <a:lnTo>
                    <a:pt x="399188" y="432990"/>
                  </a:lnTo>
                  <a:lnTo>
                    <a:pt x="399188" y="501791"/>
                  </a:lnTo>
                  <a:lnTo>
                    <a:pt x="371668" y="501791"/>
                  </a:lnTo>
                  <a:close/>
                  <a:moveTo>
                    <a:pt x="316627" y="432990"/>
                  </a:moveTo>
                  <a:lnTo>
                    <a:pt x="344218" y="432990"/>
                  </a:lnTo>
                  <a:lnTo>
                    <a:pt x="344218" y="501791"/>
                  </a:lnTo>
                  <a:lnTo>
                    <a:pt x="316627" y="501791"/>
                  </a:lnTo>
                  <a:close/>
                  <a:moveTo>
                    <a:pt x="55112" y="432990"/>
                  </a:moveTo>
                  <a:lnTo>
                    <a:pt x="275346" y="432990"/>
                  </a:lnTo>
                  <a:lnTo>
                    <a:pt x="275346" y="460511"/>
                  </a:lnTo>
                  <a:lnTo>
                    <a:pt x="55112" y="460511"/>
                  </a:lnTo>
                  <a:close/>
                  <a:moveTo>
                    <a:pt x="27565" y="412400"/>
                  </a:moveTo>
                  <a:lnTo>
                    <a:pt x="27565" y="522407"/>
                  </a:lnTo>
                  <a:lnTo>
                    <a:pt x="550680" y="522407"/>
                  </a:lnTo>
                  <a:lnTo>
                    <a:pt x="550680" y="412400"/>
                  </a:lnTo>
                  <a:close/>
                  <a:moveTo>
                    <a:pt x="82592" y="357448"/>
                  </a:moveTo>
                  <a:lnTo>
                    <a:pt x="82592" y="384872"/>
                  </a:lnTo>
                  <a:lnTo>
                    <a:pt x="495550" y="384872"/>
                  </a:lnTo>
                  <a:lnTo>
                    <a:pt x="495550" y="357448"/>
                  </a:lnTo>
                  <a:close/>
                  <a:moveTo>
                    <a:pt x="419864" y="281768"/>
                  </a:moveTo>
                  <a:lnTo>
                    <a:pt x="530017" y="281768"/>
                  </a:lnTo>
                  <a:lnTo>
                    <a:pt x="530017" y="309289"/>
                  </a:lnTo>
                  <a:lnTo>
                    <a:pt x="419864" y="309289"/>
                  </a:lnTo>
                  <a:close/>
                  <a:moveTo>
                    <a:pt x="323542" y="281768"/>
                  </a:moveTo>
                  <a:lnTo>
                    <a:pt x="357907" y="281768"/>
                  </a:lnTo>
                  <a:lnTo>
                    <a:pt x="357907" y="309289"/>
                  </a:lnTo>
                  <a:lnTo>
                    <a:pt x="323542" y="309289"/>
                  </a:lnTo>
                  <a:close/>
                  <a:moveTo>
                    <a:pt x="268431" y="281768"/>
                  </a:moveTo>
                  <a:lnTo>
                    <a:pt x="302867" y="281768"/>
                  </a:lnTo>
                  <a:lnTo>
                    <a:pt x="302867" y="309289"/>
                  </a:lnTo>
                  <a:lnTo>
                    <a:pt x="268431" y="309289"/>
                  </a:lnTo>
                  <a:close/>
                  <a:moveTo>
                    <a:pt x="213390" y="281768"/>
                  </a:moveTo>
                  <a:lnTo>
                    <a:pt x="247755" y="281768"/>
                  </a:lnTo>
                  <a:lnTo>
                    <a:pt x="247755" y="309289"/>
                  </a:lnTo>
                  <a:lnTo>
                    <a:pt x="213390" y="309289"/>
                  </a:lnTo>
                  <a:close/>
                  <a:moveTo>
                    <a:pt x="158349" y="281768"/>
                  </a:moveTo>
                  <a:lnTo>
                    <a:pt x="192714" y="281768"/>
                  </a:lnTo>
                  <a:lnTo>
                    <a:pt x="192714" y="309289"/>
                  </a:lnTo>
                  <a:lnTo>
                    <a:pt x="158349" y="309289"/>
                  </a:lnTo>
                  <a:close/>
                  <a:moveTo>
                    <a:pt x="103237" y="281768"/>
                  </a:moveTo>
                  <a:lnTo>
                    <a:pt x="137673" y="281768"/>
                  </a:lnTo>
                  <a:lnTo>
                    <a:pt x="137673" y="309289"/>
                  </a:lnTo>
                  <a:lnTo>
                    <a:pt x="103237" y="309289"/>
                  </a:lnTo>
                  <a:close/>
                  <a:moveTo>
                    <a:pt x="48196" y="281768"/>
                  </a:moveTo>
                  <a:lnTo>
                    <a:pt x="82561" y="281768"/>
                  </a:lnTo>
                  <a:lnTo>
                    <a:pt x="82561" y="309289"/>
                  </a:lnTo>
                  <a:lnTo>
                    <a:pt x="48196" y="309289"/>
                  </a:lnTo>
                  <a:close/>
                  <a:moveTo>
                    <a:pt x="27565" y="219912"/>
                  </a:moveTo>
                  <a:lnTo>
                    <a:pt x="27565" y="233727"/>
                  </a:lnTo>
                  <a:lnTo>
                    <a:pt x="502467" y="233727"/>
                  </a:lnTo>
                  <a:lnTo>
                    <a:pt x="502467" y="261152"/>
                  </a:lnTo>
                  <a:lnTo>
                    <a:pt x="27565" y="261152"/>
                  </a:lnTo>
                  <a:lnTo>
                    <a:pt x="27565" y="329920"/>
                  </a:lnTo>
                  <a:lnTo>
                    <a:pt x="550680" y="329920"/>
                  </a:lnTo>
                  <a:lnTo>
                    <a:pt x="550680" y="219912"/>
                  </a:lnTo>
                  <a:close/>
                  <a:moveTo>
                    <a:pt x="82592" y="164960"/>
                  </a:moveTo>
                  <a:lnTo>
                    <a:pt x="82592" y="192487"/>
                  </a:lnTo>
                  <a:lnTo>
                    <a:pt x="495550" y="192487"/>
                  </a:lnTo>
                  <a:lnTo>
                    <a:pt x="495550" y="164960"/>
                  </a:lnTo>
                  <a:close/>
                  <a:moveTo>
                    <a:pt x="55112" y="89406"/>
                  </a:moveTo>
                  <a:lnTo>
                    <a:pt x="275346" y="89406"/>
                  </a:lnTo>
                  <a:lnTo>
                    <a:pt x="275346" y="116785"/>
                  </a:lnTo>
                  <a:lnTo>
                    <a:pt x="55112" y="116785"/>
                  </a:lnTo>
                  <a:close/>
                  <a:moveTo>
                    <a:pt x="481820" y="48126"/>
                  </a:moveTo>
                  <a:lnTo>
                    <a:pt x="509411" y="48126"/>
                  </a:lnTo>
                  <a:lnTo>
                    <a:pt x="509411" y="116786"/>
                  </a:lnTo>
                  <a:lnTo>
                    <a:pt x="481820" y="116786"/>
                  </a:lnTo>
                  <a:close/>
                  <a:moveTo>
                    <a:pt x="426779" y="48126"/>
                  </a:moveTo>
                  <a:lnTo>
                    <a:pt x="454229" y="48126"/>
                  </a:lnTo>
                  <a:lnTo>
                    <a:pt x="454229" y="116786"/>
                  </a:lnTo>
                  <a:lnTo>
                    <a:pt x="426779" y="116786"/>
                  </a:lnTo>
                  <a:close/>
                  <a:moveTo>
                    <a:pt x="371668" y="48126"/>
                  </a:moveTo>
                  <a:lnTo>
                    <a:pt x="399188" y="48126"/>
                  </a:lnTo>
                  <a:lnTo>
                    <a:pt x="399188" y="116786"/>
                  </a:lnTo>
                  <a:lnTo>
                    <a:pt x="371668" y="116786"/>
                  </a:lnTo>
                  <a:close/>
                  <a:moveTo>
                    <a:pt x="316627" y="48126"/>
                  </a:moveTo>
                  <a:lnTo>
                    <a:pt x="344218" y="48126"/>
                  </a:lnTo>
                  <a:lnTo>
                    <a:pt x="344218" y="116786"/>
                  </a:lnTo>
                  <a:lnTo>
                    <a:pt x="316627" y="116786"/>
                  </a:lnTo>
                  <a:close/>
                  <a:moveTo>
                    <a:pt x="55112" y="48126"/>
                  </a:moveTo>
                  <a:lnTo>
                    <a:pt x="275346" y="48126"/>
                  </a:lnTo>
                  <a:lnTo>
                    <a:pt x="275346" y="75576"/>
                  </a:lnTo>
                  <a:lnTo>
                    <a:pt x="55112" y="75576"/>
                  </a:lnTo>
                  <a:close/>
                  <a:moveTo>
                    <a:pt x="27565" y="27527"/>
                  </a:moveTo>
                  <a:lnTo>
                    <a:pt x="27565" y="137432"/>
                  </a:lnTo>
                  <a:lnTo>
                    <a:pt x="550680" y="137432"/>
                  </a:lnTo>
                  <a:lnTo>
                    <a:pt x="550680" y="27527"/>
                  </a:lnTo>
                  <a:close/>
                  <a:moveTo>
                    <a:pt x="13834" y="0"/>
                  </a:moveTo>
                  <a:lnTo>
                    <a:pt x="564411" y="0"/>
                  </a:lnTo>
                  <a:cubicBezTo>
                    <a:pt x="572051" y="0"/>
                    <a:pt x="578142" y="6186"/>
                    <a:pt x="578142" y="13712"/>
                  </a:cubicBezTo>
                  <a:lnTo>
                    <a:pt x="578142" y="151247"/>
                  </a:lnTo>
                  <a:cubicBezTo>
                    <a:pt x="578142" y="158774"/>
                    <a:pt x="572051" y="164960"/>
                    <a:pt x="564411" y="164960"/>
                  </a:cubicBezTo>
                  <a:lnTo>
                    <a:pt x="523115" y="164960"/>
                  </a:lnTo>
                  <a:lnTo>
                    <a:pt x="523115" y="192487"/>
                  </a:lnTo>
                  <a:lnTo>
                    <a:pt x="564411" y="192487"/>
                  </a:lnTo>
                  <a:cubicBezTo>
                    <a:pt x="572051" y="192487"/>
                    <a:pt x="578142" y="198570"/>
                    <a:pt x="578142" y="206200"/>
                  </a:cubicBezTo>
                  <a:lnTo>
                    <a:pt x="578142" y="343632"/>
                  </a:lnTo>
                  <a:cubicBezTo>
                    <a:pt x="578142" y="351262"/>
                    <a:pt x="572051" y="357448"/>
                    <a:pt x="564411" y="357448"/>
                  </a:cubicBezTo>
                  <a:lnTo>
                    <a:pt x="523115" y="357448"/>
                  </a:lnTo>
                  <a:lnTo>
                    <a:pt x="523115" y="384872"/>
                  </a:lnTo>
                  <a:lnTo>
                    <a:pt x="564411" y="384872"/>
                  </a:lnTo>
                  <a:cubicBezTo>
                    <a:pt x="572051" y="384872"/>
                    <a:pt x="578142" y="391058"/>
                    <a:pt x="578142" y="398687"/>
                  </a:cubicBezTo>
                  <a:lnTo>
                    <a:pt x="578142" y="536120"/>
                  </a:lnTo>
                  <a:cubicBezTo>
                    <a:pt x="578142" y="543749"/>
                    <a:pt x="572051" y="549832"/>
                    <a:pt x="564411" y="549832"/>
                  </a:cubicBezTo>
                  <a:lnTo>
                    <a:pt x="523115" y="549832"/>
                  </a:lnTo>
                  <a:lnTo>
                    <a:pt x="523115" y="591072"/>
                  </a:lnTo>
                  <a:cubicBezTo>
                    <a:pt x="523115" y="598701"/>
                    <a:pt x="516921" y="604887"/>
                    <a:pt x="509384" y="604887"/>
                  </a:cubicBezTo>
                  <a:lnTo>
                    <a:pt x="68861" y="604887"/>
                  </a:lnTo>
                  <a:cubicBezTo>
                    <a:pt x="61221" y="604887"/>
                    <a:pt x="55130" y="598701"/>
                    <a:pt x="55130" y="591072"/>
                  </a:cubicBezTo>
                  <a:lnTo>
                    <a:pt x="55130" y="549832"/>
                  </a:lnTo>
                  <a:lnTo>
                    <a:pt x="13834" y="549832"/>
                  </a:lnTo>
                  <a:cubicBezTo>
                    <a:pt x="6194" y="549832"/>
                    <a:pt x="0" y="543749"/>
                    <a:pt x="0" y="536120"/>
                  </a:cubicBezTo>
                  <a:lnTo>
                    <a:pt x="0" y="398687"/>
                  </a:lnTo>
                  <a:cubicBezTo>
                    <a:pt x="0" y="391058"/>
                    <a:pt x="6194" y="384872"/>
                    <a:pt x="13834" y="384872"/>
                  </a:cubicBezTo>
                  <a:lnTo>
                    <a:pt x="55130" y="384872"/>
                  </a:lnTo>
                  <a:lnTo>
                    <a:pt x="55130" y="357448"/>
                  </a:lnTo>
                  <a:lnTo>
                    <a:pt x="13834" y="357448"/>
                  </a:lnTo>
                  <a:cubicBezTo>
                    <a:pt x="6194" y="357448"/>
                    <a:pt x="0" y="351262"/>
                    <a:pt x="0" y="343632"/>
                  </a:cubicBezTo>
                  <a:lnTo>
                    <a:pt x="0" y="206200"/>
                  </a:lnTo>
                  <a:cubicBezTo>
                    <a:pt x="0" y="198570"/>
                    <a:pt x="6194" y="192487"/>
                    <a:pt x="13834" y="192487"/>
                  </a:cubicBezTo>
                  <a:lnTo>
                    <a:pt x="55130" y="192487"/>
                  </a:lnTo>
                  <a:lnTo>
                    <a:pt x="55130" y="164960"/>
                  </a:lnTo>
                  <a:lnTo>
                    <a:pt x="13834" y="164960"/>
                  </a:lnTo>
                  <a:cubicBezTo>
                    <a:pt x="6194" y="164960"/>
                    <a:pt x="0" y="158774"/>
                    <a:pt x="0" y="151247"/>
                  </a:cubicBezTo>
                  <a:lnTo>
                    <a:pt x="0" y="13712"/>
                  </a:lnTo>
                  <a:cubicBezTo>
                    <a:pt x="0" y="6186"/>
                    <a:pt x="6194" y="0"/>
                    <a:pt x="13834" y="0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加号 22">
              <a:extLst>
                <a:ext uri="{FF2B5EF4-FFF2-40B4-BE49-F238E27FC236}">
                  <a16:creationId xmlns:a16="http://schemas.microsoft.com/office/drawing/2014/main" id="{43923D02-923C-8581-741B-44BE1FBB6DA0}"/>
                </a:ext>
              </a:extLst>
            </p:cNvPr>
            <p:cNvSpPr/>
            <p:nvPr/>
          </p:nvSpPr>
          <p:spPr>
            <a:xfrm>
              <a:off x="5697527" y="1970540"/>
              <a:ext cx="225999" cy="194285"/>
            </a:xfrm>
            <a:prstGeom prst="mathPlus">
              <a:avLst/>
            </a:pr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加号 23">
              <a:extLst>
                <a:ext uri="{FF2B5EF4-FFF2-40B4-BE49-F238E27FC236}">
                  <a16:creationId xmlns:a16="http://schemas.microsoft.com/office/drawing/2014/main" id="{EB1EBF4E-20AC-43A6-1DCC-7E389C011521}"/>
                </a:ext>
              </a:extLst>
            </p:cNvPr>
            <p:cNvSpPr/>
            <p:nvPr/>
          </p:nvSpPr>
          <p:spPr>
            <a:xfrm>
              <a:off x="6633551" y="1970540"/>
              <a:ext cx="225999" cy="194285"/>
            </a:xfrm>
            <a:prstGeom prst="mathPlus">
              <a:avLst/>
            </a:pr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0D914A0-870E-CC32-A8B2-5A0E5052D907}"/>
              </a:ext>
            </a:extLst>
          </p:cNvPr>
          <p:cNvGrpSpPr/>
          <p:nvPr/>
        </p:nvGrpSpPr>
        <p:grpSpPr>
          <a:xfrm>
            <a:off x="785765" y="1247577"/>
            <a:ext cx="3065255" cy="1721288"/>
            <a:chOff x="1073147" y="1435953"/>
            <a:chExt cx="3065255" cy="1721288"/>
          </a:xfrm>
        </p:grpSpPr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B3F1C432-33B8-3BE2-F645-0D7184306BFC}"/>
                </a:ext>
              </a:extLst>
            </p:cNvPr>
            <p:cNvCxnSpPr/>
            <p:nvPr/>
          </p:nvCxnSpPr>
          <p:spPr>
            <a:xfrm>
              <a:off x="4138402" y="2454876"/>
              <a:ext cx="0" cy="702365"/>
            </a:xfrm>
            <a:prstGeom prst="line">
              <a:avLst/>
            </a:prstGeom>
            <a:ln>
              <a:solidFill>
                <a:srgbClr val="CAD5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711294A-0FB1-BAD0-DE0D-E75BAD81B97A}"/>
                </a:ext>
              </a:extLst>
            </p:cNvPr>
            <p:cNvSpPr txBox="1"/>
            <p:nvPr/>
          </p:nvSpPr>
          <p:spPr>
            <a:xfrm>
              <a:off x="1337208" y="2469891"/>
              <a:ext cx="1711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算力纵向增长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（</a:t>
              </a:r>
              <a:r>
                <a:rPr kumimoji="1" lang="en-US" altLang="zh-CN" dirty="0"/>
                <a:t>Scale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up</a:t>
              </a:r>
              <a:r>
                <a:rPr kumimoji="1" lang="zh-CN" altLang="en-US" dirty="0"/>
                <a:t>）</a:t>
              </a:r>
            </a:p>
          </p:txBody>
        </p:sp>
        <p:sp>
          <p:nvSpPr>
            <p:cNvPr id="28" name="server_171123">
              <a:extLst>
                <a:ext uri="{FF2B5EF4-FFF2-40B4-BE49-F238E27FC236}">
                  <a16:creationId xmlns:a16="http://schemas.microsoft.com/office/drawing/2014/main" id="{45AF4E3F-0740-17C0-0380-8B0B6AE77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147" y="1741220"/>
              <a:ext cx="582727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78142" h="604887">
                  <a:moveTo>
                    <a:pt x="82592" y="549832"/>
                  </a:moveTo>
                  <a:lnTo>
                    <a:pt x="82592" y="577360"/>
                  </a:lnTo>
                  <a:lnTo>
                    <a:pt x="495550" y="577360"/>
                  </a:lnTo>
                  <a:lnTo>
                    <a:pt x="495550" y="549832"/>
                  </a:lnTo>
                  <a:close/>
                  <a:moveTo>
                    <a:pt x="55112" y="474200"/>
                  </a:moveTo>
                  <a:lnTo>
                    <a:pt x="275346" y="474200"/>
                  </a:lnTo>
                  <a:lnTo>
                    <a:pt x="275346" y="501791"/>
                  </a:lnTo>
                  <a:lnTo>
                    <a:pt x="55112" y="501791"/>
                  </a:lnTo>
                  <a:close/>
                  <a:moveTo>
                    <a:pt x="481820" y="432990"/>
                  </a:moveTo>
                  <a:lnTo>
                    <a:pt x="509411" y="432990"/>
                  </a:lnTo>
                  <a:lnTo>
                    <a:pt x="509411" y="501791"/>
                  </a:lnTo>
                  <a:lnTo>
                    <a:pt x="481820" y="501791"/>
                  </a:lnTo>
                  <a:close/>
                  <a:moveTo>
                    <a:pt x="426779" y="432990"/>
                  </a:moveTo>
                  <a:lnTo>
                    <a:pt x="454229" y="432990"/>
                  </a:lnTo>
                  <a:lnTo>
                    <a:pt x="454229" y="501791"/>
                  </a:lnTo>
                  <a:lnTo>
                    <a:pt x="426779" y="501791"/>
                  </a:lnTo>
                  <a:close/>
                  <a:moveTo>
                    <a:pt x="371668" y="432990"/>
                  </a:moveTo>
                  <a:lnTo>
                    <a:pt x="399188" y="432990"/>
                  </a:lnTo>
                  <a:lnTo>
                    <a:pt x="399188" y="501791"/>
                  </a:lnTo>
                  <a:lnTo>
                    <a:pt x="371668" y="501791"/>
                  </a:lnTo>
                  <a:close/>
                  <a:moveTo>
                    <a:pt x="316627" y="432990"/>
                  </a:moveTo>
                  <a:lnTo>
                    <a:pt x="344218" y="432990"/>
                  </a:lnTo>
                  <a:lnTo>
                    <a:pt x="344218" y="501791"/>
                  </a:lnTo>
                  <a:lnTo>
                    <a:pt x="316627" y="501791"/>
                  </a:lnTo>
                  <a:close/>
                  <a:moveTo>
                    <a:pt x="55112" y="432990"/>
                  </a:moveTo>
                  <a:lnTo>
                    <a:pt x="275346" y="432990"/>
                  </a:lnTo>
                  <a:lnTo>
                    <a:pt x="275346" y="460511"/>
                  </a:lnTo>
                  <a:lnTo>
                    <a:pt x="55112" y="460511"/>
                  </a:lnTo>
                  <a:close/>
                  <a:moveTo>
                    <a:pt x="27565" y="412400"/>
                  </a:moveTo>
                  <a:lnTo>
                    <a:pt x="27565" y="522407"/>
                  </a:lnTo>
                  <a:lnTo>
                    <a:pt x="550680" y="522407"/>
                  </a:lnTo>
                  <a:lnTo>
                    <a:pt x="550680" y="412400"/>
                  </a:lnTo>
                  <a:close/>
                  <a:moveTo>
                    <a:pt x="82592" y="357448"/>
                  </a:moveTo>
                  <a:lnTo>
                    <a:pt x="82592" y="384872"/>
                  </a:lnTo>
                  <a:lnTo>
                    <a:pt x="495550" y="384872"/>
                  </a:lnTo>
                  <a:lnTo>
                    <a:pt x="495550" y="357448"/>
                  </a:lnTo>
                  <a:close/>
                  <a:moveTo>
                    <a:pt x="419864" y="281768"/>
                  </a:moveTo>
                  <a:lnTo>
                    <a:pt x="530017" y="281768"/>
                  </a:lnTo>
                  <a:lnTo>
                    <a:pt x="530017" y="309289"/>
                  </a:lnTo>
                  <a:lnTo>
                    <a:pt x="419864" y="309289"/>
                  </a:lnTo>
                  <a:close/>
                  <a:moveTo>
                    <a:pt x="323542" y="281768"/>
                  </a:moveTo>
                  <a:lnTo>
                    <a:pt x="357907" y="281768"/>
                  </a:lnTo>
                  <a:lnTo>
                    <a:pt x="357907" y="309289"/>
                  </a:lnTo>
                  <a:lnTo>
                    <a:pt x="323542" y="309289"/>
                  </a:lnTo>
                  <a:close/>
                  <a:moveTo>
                    <a:pt x="268431" y="281768"/>
                  </a:moveTo>
                  <a:lnTo>
                    <a:pt x="302867" y="281768"/>
                  </a:lnTo>
                  <a:lnTo>
                    <a:pt x="302867" y="309289"/>
                  </a:lnTo>
                  <a:lnTo>
                    <a:pt x="268431" y="309289"/>
                  </a:lnTo>
                  <a:close/>
                  <a:moveTo>
                    <a:pt x="213390" y="281768"/>
                  </a:moveTo>
                  <a:lnTo>
                    <a:pt x="247755" y="281768"/>
                  </a:lnTo>
                  <a:lnTo>
                    <a:pt x="247755" y="309289"/>
                  </a:lnTo>
                  <a:lnTo>
                    <a:pt x="213390" y="309289"/>
                  </a:lnTo>
                  <a:close/>
                  <a:moveTo>
                    <a:pt x="158349" y="281768"/>
                  </a:moveTo>
                  <a:lnTo>
                    <a:pt x="192714" y="281768"/>
                  </a:lnTo>
                  <a:lnTo>
                    <a:pt x="192714" y="309289"/>
                  </a:lnTo>
                  <a:lnTo>
                    <a:pt x="158349" y="309289"/>
                  </a:lnTo>
                  <a:close/>
                  <a:moveTo>
                    <a:pt x="103237" y="281768"/>
                  </a:moveTo>
                  <a:lnTo>
                    <a:pt x="137673" y="281768"/>
                  </a:lnTo>
                  <a:lnTo>
                    <a:pt x="137673" y="309289"/>
                  </a:lnTo>
                  <a:lnTo>
                    <a:pt x="103237" y="309289"/>
                  </a:lnTo>
                  <a:close/>
                  <a:moveTo>
                    <a:pt x="48196" y="281768"/>
                  </a:moveTo>
                  <a:lnTo>
                    <a:pt x="82561" y="281768"/>
                  </a:lnTo>
                  <a:lnTo>
                    <a:pt x="82561" y="309289"/>
                  </a:lnTo>
                  <a:lnTo>
                    <a:pt x="48196" y="309289"/>
                  </a:lnTo>
                  <a:close/>
                  <a:moveTo>
                    <a:pt x="27565" y="219912"/>
                  </a:moveTo>
                  <a:lnTo>
                    <a:pt x="27565" y="233727"/>
                  </a:lnTo>
                  <a:lnTo>
                    <a:pt x="502467" y="233727"/>
                  </a:lnTo>
                  <a:lnTo>
                    <a:pt x="502467" y="261152"/>
                  </a:lnTo>
                  <a:lnTo>
                    <a:pt x="27565" y="261152"/>
                  </a:lnTo>
                  <a:lnTo>
                    <a:pt x="27565" y="329920"/>
                  </a:lnTo>
                  <a:lnTo>
                    <a:pt x="550680" y="329920"/>
                  </a:lnTo>
                  <a:lnTo>
                    <a:pt x="550680" y="219912"/>
                  </a:lnTo>
                  <a:close/>
                  <a:moveTo>
                    <a:pt x="82592" y="164960"/>
                  </a:moveTo>
                  <a:lnTo>
                    <a:pt x="82592" y="192487"/>
                  </a:lnTo>
                  <a:lnTo>
                    <a:pt x="495550" y="192487"/>
                  </a:lnTo>
                  <a:lnTo>
                    <a:pt x="495550" y="164960"/>
                  </a:lnTo>
                  <a:close/>
                  <a:moveTo>
                    <a:pt x="55112" y="89406"/>
                  </a:moveTo>
                  <a:lnTo>
                    <a:pt x="275346" y="89406"/>
                  </a:lnTo>
                  <a:lnTo>
                    <a:pt x="275346" y="116785"/>
                  </a:lnTo>
                  <a:lnTo>
                    <a:pt x="55112" y="116785"/>
                  </a:lnTo>
                  <a:close/>
                  <a:moveTo>
                    <a:pt x="481820" y="48126"/>
                  </a:moveTo>
                  <a:lnTo>
                    <a:pt x="509411" y="48126"/>
                  </a:lnTo>
                  <a:lnTo>
                    <a:pt x="509411" y="116786"/>
                  </a:lnTo>
                  <a:lnTo>
                    <a:pt x="481820" y="116786"/>
                  </a:lnTo>
                  <a:close/>
                  <a:moveTo>
                    <a:pt x="426779" y="48126"/>
                  </a:moveTo>
                  <a:lnTo>
                    <a:pt x="454229" y="48126"/>
                  </a:lnTo>
                  <a:lnTo>
                    <a:pt x="454229" y="116786"/>
                  </a:lnTo>
                  <a:lnTo>
                    <a:pt x="426779" y="116786"/>
                  </a:lnTo>
                  <a:close/>
                  <a:moveTo>
                    <a:pt x="371668" y="48126"/>
                  </a:moveTo>
                  <a:lnTo>
                    <a:pt x="399188" y="48126"/>
                  </a:lnTo>
                  <a:lnTo>
                    <a:pt x="399188" y="116786"/>
                  </a:lnTo>
                  <a:lnTo>
                    <a:pt x="371668" y="116786"/>
                  </a:lnTo>
                  <a:close/>
                  <a:moveTo>
                    <a:pt x="316627" y="48126"/>
                  </a:moveTo>
                  <a:lnTo>
                    <a:pt x="344218" y="48126"/>
                  </a:lnTo>
                  <a:lnTo>
                    <a:pt x="344218" y="116786"/>
                  </a:lnTo>
                  <a:lnTo>
                    <a:pt x="316627" y="116786"/>
                  </a:lnTo>
                  <a:close/>
                  <a:moveTo>
                    <a:pt x="55112" y="48126"/>
                  </a:moveTo>
                  <a:lnTo>
                    <a:pt x="275346" y="48126"/>
                  </a:lnTo>
                  <a:lnTo>
                    <a:pt x="275346" y="75576"/>
                  </a:lnTo>
                  <a:lnTo>
                    <a:pt x="55112" y="75576"/>
                  </a:lnTo>
                  <a:close/>
                  <a:moveTo>
                    <a:pt x="27565" y="27527"/>
                  </a:moveTo>
                  <a:lnTo>
                    <a:pt x="27565" y="137432"/>
                  </a:lnTo>
                  <a:lnTo>
                    <a:pt x="550680" y="137432"/>
                  </a:lnTo>
                  <a:lnTo>
                    <a:pt x="550680" y="27527"/>
                  </a:lnTo>
                  <a:close/>
                  <a:moveTo>
                    <a:pt x="13834" y="0"/>
                  </a:moveTo>
                  <a:lnTo>
                    <a:pt x="564411" y="0"/>
                  </a:lnTo>
                  <a:cubicBezTo>
                    <a:pt x="572051" y="0"/>
                    <a:pt x="578142" y="6186"/>
                    <a:pt x="578142" y="13712"/>
                  </a:cubicBezTo>
                  <a:lnTo>
                    <a:pt x="578142" y="151247"/>
                  </a:lnTo>
                  <a:cubicBezTo>
                    <a:pt x="578142" y="158774"/>
                    <a:pt x="572051" y="164960"/>
                    <a:pt x="564411" y="164960"/>
                  </a:cubicBezTo>
                  <a:lnTo>
                    <a:pt x="523115" y="164960"/>
                  </a:lnTo>
                  <a:lnTo>
                    <a:pt x="523115" y="192487"/>
                  </a:lnTo>
                  <a:lnTo>
                    <a:pt x="564411" y="192487"/>
                  </a:lnTo>
                  <a:cubicBezTo>
                    <a:pt x="572051" y="192487"/>
                    <a:pt x="578142" y="198570"/>
                    <a:pt x="578142" y="206200"/>
                  </a:cubicBezTo>
                  <a:lnTo>
                    <a:pt x="578142" y="343632"/>
                  </a:lnTo>
                  <a:cubicBezTo>
                    <a:pt x="578142" y="351262"/>
                    <a:pt x="572051" y="357448"/>
                    <a:pt x="564411" y="357448"/>
                  </a:cubicBezTo>
                  <a:lnTo>
                    <a:pt x="523115" y="357448"/>
                  </a:lnTo>
                  <a:lnTo>
                    <a:pt x="523115" y="384872"/>
                  </a:lnTo>
                  <a:lnTo>
                    <a:pt x="564411" y="384872"/>
                  </a:lnTo>
                  <a:cubicBezTo>
                    <a:pt x="572051" y="384872"/>
                    <a:pt x="578142" y="391058"/>
                    <a:pt x="578142" y="398687"/>
                  </a:cubicBezTo>
                  <a:lnTo>
                    <a:pt x="578142" y="536120"/>
                  </a:lnTo>
                  <a:cubicBezTo>
                    <a:pt x="578142" y="543749"/>
                    <a:pt x="572051" y="549832"/>
                    <a:pt x="564411" y="549832"/>
                  </a:cubicBezTo>
                  <a:lnTo>
                    <a:pt x="523115" y="549832"/>
                  </a:lnTo>
                  <a:lnTo>
                    <a:pt x="523115" y="591072"/>
                  </a:lnTo>
                  <a:cubicBezTo>
                    <a:pt x="523115" y="598701"/>
                    <a:pt x="516921" y="604887"/>
                    <a:pt x="509384" y="604887"/>
                  </a:cubicBezTo>
                  <a:lnTo>
                    <a:pt x="68861" y="604887"/>
                  </a:lnTo>
                  <a:cubicBezTo>
                    <a:pt x="61221" y="604887"/>
                    <a:pt x="55130" y="598701"/>
                    <a:pt x="55130" y="591072"/>
                  </a:cubicBezTo>
                  <a:lnTo>
                    <a:pt x="55130" y="549832"/>
                  </a:lnTo>
                  <a:lnTo>
                    <a:pt x="13834" y="549832"/>
                  </a:lnTo>
                  <a:cubicBezTo>
                    <a:pt x="6194" y="549832"/>
                    <a:pt x="0" y="543749"/>
                    <a:pt x="0" y="536120"/>
                  </a:cubicBezTo>
                  <a:lnTo>
                    <a:pt x="0" y="398687"/>
                  </a:lnTo>
                  <a:cubicBezTo>
                    <a:pt x="0" y="391058"/>
                    <a:pt x="6194" y="384872"/>
                    <a:pt x="13834" y="384872"/>
                  </a:cubicBezTo>
                  <a:lnTo>
                    <a:pt x="55130" y="384872"/>
                  </a:lnTo>
                  <a:lnTo>
                    <a:pt x="55130" y="357448"/>
                  </a:lnTo>
                  <a:lnTo>
                    <a:pt x="13834" y="357448"/>
                  </a:lnTo>
                  <a:cubicBezTo>
                    <a:pt x="6194" y="357448"/>
                    <a:pt x="0" y="351262"/>
                    <a:pt x="0" y="343632"/>
                  </a:cubicBezTo>
                  <a:lnTo>
                    <a:pt x="0" y="206200"/>
                  </a:lnTo>
                  <a:cubicBezTo>
                    <a:pt x="0" y="198570"/>
                    <a:pt x="6194" y="192487"/>
                    <a:pt x="13834" y="192487"/>
                  </a:cubicBezTo>
                  <a:lnTo>
                    <a:pt x="55130" y="192487"/>
                  </a:lnTo>
                  <a:lnTo>
                    <a:pt x="55130" y="164960"/>
                  </a:lnTo>
                  <a:lnTo>
                    <a:pt x="13834" y="164960"/>
                  </a:lnTo>
                  <a:cubicBezTo>
                    <a:pt x="6194" y="164960"/>
                    <a:pt x="0" y="158774"/>
                    <a:pt x="0" y="151247"/>
                  </a:cubicBezTo>
                  <a:lnTo>
                    <a:pt x="0" y="13712"/>
                  </a:lnTo>
                  <a:cubicBezTo>
                    <a:pt x="0" y="6186"/>
                    <a:pt x="6194" y="0"/>
                    <a:pt x="13834" y="0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server_171123">
              <a:extLst>
                <a:ext uri="{FF2B5EF4-FFF2-40B4-BE49-F238E27FC236}">
                  <a16:creationId xmlns:a16="http://schemas.microsoft.com/office/drawing/2014/main" id="{5A7B5077-E61F-F47B-B328-C2875FC8C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77343" y="1435953"/>
              <a:ext cx="839697" cy="878543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78142" h="604887">
                  <a:moveTo>
                    <a:pt x="82592" y="549832"/>
                  </a:moveTo>
                  <a:lnTo>
                    <a:pt x="82592" y="577360"/>
                  </a:lnTo>
                  <a:lnTo>
                    <a:pt x="495550" y="577360"/>
                  </a:lnTo>
                  <a:lnTo>
                    <a:pt x="495550" y="549832"/>
                  </a:lnTo>
                  <a:close/>
                  <a:moveTo>
                    <a:pt x="55112" y="474200"/>
                  </a:moveTo>
                  <a:lnTo>
                    <a:pt x="275346" y="474200"/>
                  </a:lnTo>
                  <a:lnTo>
                    <a:pt x="275346" y="501791"/>
                  </a:lnTo>
                  <a:lnTo>
                    <a:pt x="55112" y="501791"/>
                  </a:lnTo>
                  <a:close/>
                  <a:moveTo>
                    <a:pt x="481820" y="432990"/>
                  </a:moveTo>
                  <a:lnTo>
                    <a:pt x="509411" y="432990"/>
                  </a:lnTo>
                  <a:lnTo>
                    <a:pt x="509411" y="501791"/>
                  </a:lnTo>
                  <a:lnTo>
                    <a:pt x="481820" y="501791"/>
                  </a:lnTo>
                  <a:close/>
                  <a:moveTo>
                    <a:pt x="426779" y="432990"/>
                  </a:moveTo>
                  <a:lnTo>
                    <a:pt x="454229" y="432990"/>
                  </a:lnTo>
                  <a:lnTo>
                    <a:pt x="454229" y="501791"/>
                  </a:lnTo>
                  <a:lnTo>
                    <a:pt x="426779" y="501791"/>
                  </a:lnTo>
                  <a:close/>
                  <a:moveTo>
                    <a:pt x="371668" y="432990"/>
                  </a:moveTo>
                  <a:lnTo>
                    <a:pt x="399188" y="432990"/>
                  </a:lnTo>
                  <a:lnTo>
                    <a:pt x="399188" y="501791"/>
                  </a:lnTo>
                  <a:lnTo>
                    <a:pt x="371668" y="501791"/>
                  </a:lnTo>
                  <a:close/>
                  <a:moveTo>
                    <a:pt x="316627" y="432990"/>
                  </a:moveTo>
                  <a:lnTo>
                    <a:pt x="344218" y="432990"/>
                  </a:lnTo>
                  <a:lnTo>
                    <a:pt x="344218" y="501791"/>
                  </a:lnTo>
                  <a:lnTo>
                    <a:pt x="316627" y="501791"/>
                  </a:lnTo>
                  <a:close/>
                  <a:moveTo>
                    <a:pt x="55112" y="432990"/>
                  </a:moveTo>
                  <a:lnTo>
                    <a:pt x="275346" y="432990"/>
                  </a:lnTo>
                  <a:lnTo>
                    <a:pt x="275346" y="460511"/>
                  </a:lnTo>
                  <a:lnTo>
                    <a:pt x="55112" y="460511"/>
                  </a:lnTo>
                  <a:close/>
                  <a:moveTo>
                    <a:pt x="27565" y="412400"/>
                  </a:moveTo>
                  <a:lnTo>
                    <a:pt x="27565" y="522407"/>
                  </a:lnTo>
                  <a:lnTo>
                    <a:pt x="550680" y="522407"/>
                  </a:lnTo>
                  <a:lnTo>
                    <a:pt x="550680" y="412400"/>
                  </a:lnTo>
                  <a:close/>
                  <a:moveTo>
                    <a:pt x="82592" y="357448"/>
                  </a:moveTo>
                  <a:lnTo>
                    <a:pt x="82592" y="384872"/>
                  </a:lnTo>
                  <a:lnTo>
                    <a:pt x="495550" y="384872"/>
                  </a:lnTo>
                  <a:lnTo>
                    <a:pt x="495550" y="357448"/>
                  </a:lnTo>
                  <a:close/>
                  <a:moveTo>
                    <a:pt x="419864" y="281768"/>
                  </a:moveTo>
                  <a:lnTo>
                    <a:pt x="530017" y="281768"/>
                  </a:lnTo>
                  <a:lnTo>
                    <a:pt x="530017" y="309289"/>
                  </a:lnTo>
                  <a:lnTo>
                    <a:pt x="419864" y="309289"/>
                  </a:lnTo>
                  <a:close/>
                  <a:moveTo>
                    <a:pt x="323542" y="281768"/>
                  </a:moveTo>
                  <a:lnTo>
                    <a:pt x="357907" y="281768"/>
                  </a:lnTo>
                  <a:lnTo>
                    <a:pt x="357907" y="309289"/>
                  </a:lnTo>
                  <a:lnTo>
                    <a:pt x="323542" y="309289"/>
                  </a:lnTo>
                  <a:close/>
                  <a:moveTo>
                    <a:pt x="268431" y="281768"/>
                  </a:moveTo>
                  <a:lnTo>
                    <a:pt x="302867" y="281768"/>
                  </a:lnTo>
                  <a:lnTo>
                    <a:pt x="302867" y="309289"/>
                  </a:lnTo>
                  <a:lnTo>
                    <a:pt x="268431" y="309289"/>
                  </a:lnTo>
                  <a:close/>
                  <a:moveTo>
                    <a:pt x="213390" y="281768"/>
                  </a:moveTo>
                  <a:lnTo>
                    <a:pt x="247755" y="281768"/>
                  </a:lnTo>
                  <a:lnTo>
                    <a:pt x="247755" y="309289"/>
                  </a:lnTo>
                  <a:lnTo>
                    <a:pt x="213390" y="309289"/>
                  </a:lnTo>
                  <a:close/>
                  <a:moveTo>
                    <a:pt x="158349" y="281768"/>
                  </a:moveTo>
                  <a:lnTo>
                    <a:pt x="192714" y="281768"/>
                  </a:lnTo>
                  <a:lnTo>
                    <a:pt x="192714" y="309289"/>
                  </a:lnTo>
                  <a:lnTo>
                    <a:pt x="158349" y="309289"/>
                  </a:lnTo>
                  <a:close/>
                  <a:moveTo>
                    <a:pt x="103237" y="281768"/>
                  </a:moveTo>
                  <a:lnTo>
                    <a:pt x="137673" y="281768"/>
                  </a:lnTo>
                  <a:lnTo>
                    <a:pt x="137673" y="309289"/>
                  </a:lnTo>
                  <a:lnTo>
                    <a:pt x="103237" y="309289"/>
                  </a:lnTo>
                  <a:close/>
                  <a:moveTo>
                    <a:pt x="48196" y="281768"/>
                  </a:moveTo>
                  <a:lnTo>
                    <a:pt x="82561" y="281768"/>
                  </a:lnTo>
                  <a:lnTo>
                    <a:pt x="82561" y="309289"/>
                  </a:lnTo>
                  <a:lnTo>
                    <a:pt x="48196" y="309289"/>
                  </a:lnTo>
                  <a:close/>
                  <a:moveTo>
                    <a:pt x="27565" y="219912"/>
                  </a:moveTo>
                  <a:lnTo>
                    <a:pt x="27565" y="233727"/>
                  </a:lnTo>
                  <a:lnTo>
                    <a:pt x="502467" y="233727"/>
                  </a:lnTo>
                  <a:lnTo>
                    <a:pt x="502467" y="261152"/>
                  </a:lnTo>
                  <a:lnTo>
                    <a:pt x="27565" y="261152"/>
                  </a:lnTo>
                  <a:lnTo>
                    <a:pt x="27565" y="329920"/>
                  </a:lnTo>
                  <a:lnTo>
                    <a:pt x="550680" y="329920"/>
                  </a:lnTo>
                  <a:lnTo>
                    <a:pt x="550680" y="219912"/>
                  </a:lnTo>
                  <a:close/>
                  <a:moveTo>
                    <a:pt x="82592" y="164960"/>
                  </a:moveTo>
                  <a:lnTo>
                    <a:pt x="82592" y="192487"/>
                  </a:lnTo>
                  <a:lnTo>
                    <a:pt x="495550" y="192487"/>
                  </a:lnTo>
                  <a:lnTo>
                    <a:pt x="495550" y="164960"/>
                  </a:lnTo>
                  <a:close/>
                  <a:moveTo>
                    <a:pt x="55112" y="89406"/>
                  </a:moveTo>
                  <a:lnTo>
                    <a:pt x="275346" y="89406"/>
                  </a:lnTo>
                  <a:lnTo>
                    <a:pt x="275346" y="116785"/>
                  </a:lnTo>
                  <a:lnTo>
                    <a:pt x="55112" y="116785"/>
                  </a:lnTo>
                  <a:close/>
                  <a:moveTo>
                    <a:pt x="481820" y="48126"/>
                  </a:moveTo>
                  <a:lnTo>
                    <a:pt x="509411" y="48126"/>
                  </a:lnTo>
                  <a:lnTo>
                    <a:pt x="509411" y="116786"/>
                  </a:lnTo>
                  <a:lnTo>
                    <a:pt x="481820" y="116786"/>
                  </a:lnTo>
                  <a:close/>
                  <a:moveTo>
                    <a:pt x="426779" y="48126"/>
                  </a:moveTo>
                  <a:lnTo>
                    <a:pt x="454229" y="48126"/>
                  </a:lnTo>
                  <a:lnTo>
                    <a:pt x="454229" y="116786"/>
                  </a:lnTo>
                  <a:lnTo>
                    <a:pt x="426779" y="116786"/>
                  </a:lnTo>
                  <a:close/>
                  <a:moveTo>
                    <a:pt x="371668" y="48126"/>
                  </a:moveTo>
                  <a:lnTo>
                    <a:pt x="399188" y="48126"/>
                  </a:lnTo>
                  <a:lnTo>
                    <a:pt x="399188" y="116786"/>
                  </a:lnTo>
                  <a:lnTo>
                    <a:pt x="371668" y="116786"/>
                  </a:lnTo>
                  <a:close/>
                  <a:moveTo>
                    <a:pt x="316627" y="48126"/>
                  </a:moveTo>
                  <a:lnTo>
                    <a:pt x="344218" y="48126"/>
                  </a:lnTo>
                  <a:lnTo>
                    <a:pt x="344218" y="116786"/>
                  </a:lnTo>
                  <a:lnTo>
                    <a:pt x="316627" y="116786"/>
                  </a:lnTo>
                  <a:close/>
                  <a:moveTo>
                    <a:pt x="55112" y="48126"/>
                  </a:moveTo>
                  <a:lnTo>
                    <a:pt x="275346" y="48126"/>
                  </a:lnTo>
                  <a:lnTo>
                    <a:pt x="275346" y="75576"/>
                  </a:lnTo>
                  <a:lnTo>
                    <a:pt x="55112" y="75576"/>
                  </a:lnTo>
                  <a:close/>
                  <a:moveTo>
                    <a:pt x="27565" y="27527"/>
                  </a:moveTo>
                  <a:lnTo>
                    <a:pt x="27565" y="137432"/>
                  </a:lnTo>
                  <a:lnTo>
                    <a:pt x="550680" y="137432"/>
                  </a:lnTo>
                  <a:lnTo>
                    <a:pt x="550680" y="27527"/>
                  </a:lnTo>
                  <a:close/>
                  <a:moveTo>
                    <a:pt x="13834" y="0"/>
                  </a:moveTo>
                  <a:lnTo>
                    <a:pt x="564411" y="0"/>
                  </a:lnTo>
                  <a:cubicBezTo>
                    <a:pt x="572051" y="0"/>
                    <a:pt x="578142" y="6186"/>
                    <a:pt x="578142" y="13712"/>
                  </a:cubicBezTo>
                  <a:lnTo>
                    <a:pt x="578142" y="151247"/>
                  </a:lnTo>
                  <a:cubicBezTo>
                    <a:pt x="578142" y="158774"/>
                    <a:pt x="572051" y="164960"/>
                    <a:pt x="564411" y="164960"/>
                  </a:cubicBezTo>
                  <a:lnTo>
                    <a:pt x="523115" y="164960"/>
                  </a:lnTo>
                  <a:lnTo>
                    <a:pt x="523115" y="192487"/>
                  </a:lnTo>
                  <a:lnTo>
                    <a:pt x="564411" y="192487"/>
                  </a:lnTo>
                  <a:cubicBezTo>
                    <a:pt x="572051" y="192487"/>
                    <a:pt x="578142" y="198570"/>
                    <a:pt x="578142" y="206200"/>
                  </a:cubicBezTo>
                  <a:lnTo>
                    <a:pt x="578142" y="343632"/>
                  </a:lnTo>
                  <a:cubicBezTo>
                    <a:pt x="578142" y="351262"/>
                    <a:pt x="572051" y="357448"/>
                    <a:pt x="564411" y="357448"/>
                  </a:cubicBezTo>
                  <a:lnTo>
                    <a:pt x="523115" y="357448"/>
                  </a:lnTo>
                  <a:lnTo>
                    <a:pt x="523115" y="384872"/>
                  </a:lnTo>
                  <a:lnTo>
                    <a:pt x="564411" y="384872"/>
                  </a:lnTo>
                  <a:cubicBezTo>
                    <a:pt x="572051" y="384872"/>
                    <a:pt x="578142" y="391058"/>
                    <a:pt x="578142" y="398687"/>
                  </a:cubicBezTo>
                  <a:lnTo>
                    <a:pt x="578142" y="536120"/>
                  </a:lnTo>
                  <a:cubicBezTo>
                    <a:pt x="578142" y="543749"/>
                    <a:pt x="572051" y="549832"/>
                    <a:pt x="564411" y="549832"/>
                  </a:cubicBezTo>
                  <a:lnTo>
                    <a:pt x="523115" y="549832"/>
                  </a:lnTo>
                  <a:lnTo>
                    <a:pt x="523115" y="591072"/>
                  </a:lnTo>
                  <a:cubicBezTo>
                    <a:pt x="523115" y="598701"/>
                    <a:pt x="516921" y="604887"/>
                    <a:pt x="509384" y="604887"/>
                  </a:cubicBezTo>
                  <a:lnTo>
                    <a:pt x="68861" y="604887"/>
                  </a:lnTo>
                  <a:cubicBezTo>
                    <a:pt x="61221" y="604887"/>
                    <a:pt x="55130" y="598701"/>
                    <a:pt x="55130" y="591072"/>
                  </a:cubicBezTo>
                  <a:lnTo>
                    <a:pt x="55130" y="549832"/>
                  </a:lnTo>
                  <a:lnTo>
                    <a:pt x="13834" y="549832"/>
                  </a:lnTo>
                  <a:cubicBezTo>
                    <a:pt x="6194" y="549832"/>
                    <a:pt x="0" y="543749"/>
                    <a:pt x="0" y="536120"/>
                  </a:cubicBezTo>
                  <a:lnTo>
                    <a:pt x="0" y="398687"/>
                  </a:lnTo>
                  <a:cubicBezTo>
                    <a:pt x="0" y="391058"/>
                    <a:pt x="6194" y="384872"/>
                    <a:pt x="13834" y="384872"/>
                  </a:cubicBezTo>
                  <a:lnTo>
                    <a:pt x="55130" y="384872"/>
                  </a:lnTo>
                  <a:lnTo>
                    <a:pt x="55130" y="357448"/>
                  </a:lnTo>
                  <a:lnTo>
                    <a:pt x="13834" y="357448"/>
                  </a:lnTo>
                  <a:cubicBezTo>
                    <a:pt x="6194" y="357448"/>
                    <a:pt x="0" y="351262"/>
                    <a:pt x="0" y="343632"/>
                  </a:cubicBezTo>
                  <a:lnTo>
                    <a:pt x="0" y="206200"/>
                  </a:lnTo>
                  <a:cubicBezTo>
                    <a:pt x="0" y="198570"/>
                    <a:pt x="6194" y="192487"/>
                    <a:pt x="13834" y="192487"/>
                  </a:cubicBezTo>
                  <a:lnTo>
                    <a:pt x="55130" y="192487"/>
                  </a:lnTo>
                  <a:lnTo>
                    <a:pt x="55130" y="164960"/>
                  </a:lnTo>
                  <a:lnTo>
                    <a:pt x="13834" y="164960"/>
                  </a:lnTo>
                  <a:cubicBezTo>
                    <a:pt x="6194" y="164960"/>
                    <a:pt x="0" y="158774"/>
                    <a:pt x="0" y="151247"/>
                  </a:cubicBezTo>
                  <a:lnTo>
                    <a:pt x="0" y="13712"/>
                  </a:lnTo>
                  <a:cubicBezTo>
                    <a:pt x="0" y="6186"/>
                    <a:pt x="6194" y="0"/>
                    <a:pt x="13834" y="0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6F1B31FF-4442-2FEE-C18A-2E4600C4BE18}"/>
                </a:ext>
              </a:extLst>
            </p:cNvPr>
            <p:cNvSpPr/>
            <p:nvPr/>
          </p:nvSpPr>
          <p:spPr>
            <a:xfrm>
              <a:off x="1785769" y="1965814"/>
              <a:ext cx="314872" cy="118763"/>
            </a:xfrm>
            <a:prstGeom prst="rightArrow">
              <a:avLst/>
            </a:pr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0F2610-BD4D-3DF0-317E-E5B2A819934B}"/>
              </a:ext>
            </a:extLst>
          </p:cNvPr>
          <p:cNvGrpSpPr/>
          <p:nvPr/>
        </p:nvGrpSpPr>
        <p:grpSpPr>
          <a:xfrm>
            <a:off x="8524786" y="1231988"/>
            <a:ext cx="2237882" cy="1761896"/>
            <a:chOff x="8812168" y="1420364"/>
            <a:chExt cx="2237882" cy="176189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5B9FD0-2F5A-FBE5-0639-E313911535CE}"/>
                </a:ext>
              </a:extLst>
            </p:cNvPr>
            <p:cNvSpPr txBox="1"/>
            <p:nvPr/>
          </p:nvSpPr>
          <p:spPr>
            <a:xfrm>
              <a:off x="8812168" y="2474279"/>
              <a:ext cx="2237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负载多元化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（</a:t>
              </a:r>
              <a:r>
                <a:rPr kumimoji="1" lang="en-US" altLang="zh-CN" dirty="0"/>
                <a:t>High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complexity</a:t>
              </a:r>
              <a:r>
                <a:rPr kumimoji="1" lang="zh-CN" altLang="en-US" dirty="0"/>
                <a:t>）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C5AB34D7-99A5-6B5E-395C-499BC678F44D}"/>
                </a:ext>
              </a:extLst>
            </p:cNvPr>
            <p:cNvCxnSpPr/>
            <p:nvPr/>
          </p:nvCxnSpPr>
          <p:spPr>
            <a:xfrm>
              <a:off x="9033502" y="2479895"/>
              <a:ext cx="0" cy="702365"/>
            </a:xfrm>
            <a:prstGeom prst="line">
              <a:avLst/>
            </a:prstGeom>
            <a:ln>
              <a:solidFill>
                <a:srgbClr val="CAD5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ata-symbols-into-a-funnel_35994">
              <a:extLst>
                <a:ext uri="{FF2B5EF4-FFF2-40B4-BE49-F238E27FC236}">
                  <a16:creationId xmlns:a16="http://schemas.microsoft.com/office/drawing/2014/main" id="{B8478AC3-3FFF-1D95-8898-C1BAB50FB5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243" y="1420364"/>
              <a:ext cx="825732" cy="1032299"/>
            </a:xfrm>
            <a:custGeom>
              <a:avLst/>
              <a:gdLst>
                <a:gd name="connsiteX0" fmla="*/ 155231 w 483904"/>
                <a:gd name="connsiteY0" fmla="*/ 286102 h 604957"/>
                <a:gd name="connsiteX1" fmla="*/ 480199 w 483904"/>
                <a:gd name="connsiteY1" fmla="*/ 287269 h 604957"/>
                <a:gd name="connsiteX2" fmla="*/ 312023 w 483904"/>
                <a:gd name="connsiteY2" fmla="*/ 476086 h 604957"/>
                <a:gd name="connsiteX3" fmla="*/ 273890 w 483904"/>
                <a:gd name="connsiteY3" fmla="*/ 532711 h 604957"/>
                <a:gd name="connsiteX4" fmla="*/ 273890 w 483904"/>
                <a:gd name="connsiteY4" fmla="*/ 534273 h 604957"/>
                <a:gd name="connsiteX5" fmla="*/ 264699 w 483904"/>
                <a:gd name="connsiteY5" fmla="*/ 534273 h 604957"/>
                <a:gd name="connsiteX6" fmla="*/ 264699 w 483904"/>
                <a:gd name="connsiteY6" fmla="*/ 571763 h 604957"/>
                <a:gd name="connsiteX7" fmla="*/ 250619 w 483904"/>
                <a:gd name="connsiteY7" fmla="*/ 571763 h 604957"/>
                <a:gd name="connsiteX8" fmla="*/ 250619 w 483904"/>
                <a:gd name="connsiteY8" fmla="*/ 604957 h 604957"/>
                <a:gd name="connsiteX9" fmla="*/ 222264 w 483904"/>
                <a:gd name="connsiteY9" fmla="*/ 604957 h 604957"/>
                <a:gd name="connsiteX10" fmla="*/ 222264 w 483904"/>
                <a:gd name="connsiteY10" fmla="*/ 571763 h 604957"/>
                <a:gd name="connsiteX11" fmla="*/ 208185 w 483904"/>
                <a:gd name="connsiteY11" fmla="*/ 571763 h 604957"/>
                <a:gd name="connsiteX12" fmla="*/ 208185 w 483904"/>
                <a:gd name="connsiteY12" fmla="*/ 534273 h 604957"/>
                <a:gd name="connsiteX13" fmla="*/ 198602 w 483904"/>
                <a:gd name="connsiteY13" fmla="*/ 534273 h 604957"/>
                <a:gd name="connsiteX14" fmla="*/ 160861 w 483904"/>
                <a:gd name="connsiteY14" fmla="*/ 473938 h 604957"/>
                <a:gd name="connsiteX15" fmla="*/ 1876 w 483904"/>
                <a:gd name="connsiteY15" fmla="*/ 287269 h 604957"/>
                <a:gd name="connsiteX16" fmla="*/ 155231 w 483904"/>
                <a:gd name="connsiteY16" fmla="*/ 286102 h 604957"/>
                <a:gd name="connsiteX17" fmla="*/ 381779 w 483904"/>
                <a:gd name="connsiteY17" fmla="*/ 196425 h 604957"/>
                <a:gd name="connsiteX18" fmla="*/ 402893 w 483904"/>
                <a:gd name="connsiteY18" fmla="*/ 208556 h 604957"/>
                <a:gd name="connsiteX19" fmla="*/ 398396 w 483904"/>
                <a:gd name="connsiteY19" fmla="*/ 216382 h 604957"/>
                <a:gd name="connsiteX20" fmla="*/ 377282 w 483904"/>
                <a:gd name="connsiteY20" fmla="*/ 204251 h 604957"/>
                <a:gd name="connsiteX21" fmla="*/ 381779 w 483904"/>
                <a:gd name="connsiteY21" fmla="*/ 196425 h 604957"/>
                <a:gd name="connsiteX22" fmla="*/ 245684 w 483904"/>
                <a:gd name="connsiteY22" fmla="*/ 185520 h 604957"/>
                <a:gd name="connsiteX23" fmla="*/ 259758 w 483904"/>
                <a:gd name="connsiteY23" fmla="*/ 200149 h 604957"/>
                <a:gd name="connsiteX24" fmla="*/ 270705 w 483904"/>
                <a:gd name="connsiteY24" fmla="*/ 219069 h 604957"/>
                <a:gd name="connsiteX25" fmla="*/ 268554 w 483904"/>
                <a:gd name="connsiteY25" fmla="*/ 221605 h 604957"/>
                <a:gd name="connsiteX26" fmla="*/ 247835 w 483904"/>
                <a:gd name="connsiteY26" fmla="*/ 222775 h 604957"/>
                <a:gd name="connsiteX27" fmla="*/ 247639 w 483904"/>
                <a:gd name="connsiteY27" fmla="*/ 221215 h 604957"/>
                <a:gd name="connsiteX28" fmla="*/ 234738 w 483904"/>
                <a:gd name="connsiteY28" fmla="*/ 199369 h 604957"/>
                <a:gd name="connsiteX29" fmla="*/ 245684 w 483904"/>
                <a:gd name="connsiteY29" fmla="*/ 185520 h 604957"/>
                <a:gd name="connsiteX30" fmla="*/ 389051 w 483904"/>
                <a:gd name="connsiteY30" fmla="*/ 183576 h 604957"/>
                <a:gd name="connsiteX31" fmla="*/ 410370 w 483904"/>
                <a:gd name="connsiteY31" fmla="*/ 195681 h 604957"/>
                <a:gd name="connsiteX32" fmla="*/ 405871 w 483904"/>
                <a:gd name="connsiteY32" fmla="*/ 203686 h 604957"/>
                <a:gd name="connsiteX33" fmla="*/ 384552 w 483904"/>
                <a:gd name="connsiteY33" fmla="*/ 191581 h 604957"/>
                <a:gd name="connsiteX34" fmla="*/ 389051 w 483904"/>
                <a:gd name="connsiteY34" fmla="*/ 183576 h 604957"/>
                <a:gd name="connsiteX35" fmla="*/ 210700 w 483904"/>
                <a:gd name="connsiteY35" fmla="*/ 174546 h 604957"/>
                <a:gd name="connsiteX36" fmla="*/ 229487 w 483904"/>
                <a:gd name="connsiteY36" fmla="*/ 194675 h 604957"/>
                <a:gd name="connsiteX37" fmla="*/ 244751 w 483904"/>
                <a:gd name="connsiteY37" fmla="*/ 220472 h 604957"/>
                <a:gd name="connsiteX38" fmla="*/ 242207 w 483904"/>
                <a:gd name="connsiteY38" fmla="*/ 223404 h 604957"/>
                <a:gd name="connsiteX39" fmla="*/ 185846 w 483904"/>
                <a:gd name="connsiteY39" fmla="*/ 226726 h 604957"/>
                <a:gd name="connsiteX40" fmla="*/ 184085 w 483904"/>
                <a:gd name="connsiteY40" fmla="*/ 226335 h 604957"/>
                <a:gd name="connsiteX41" fmla="*/ 183106 w 483904"/>
                <a:gd name="connsiteY41" fmla="*/ 223795 h 604957"/>
                <a:gd name="connsiteX42" fmla="*/ 194261 w 483904"/>
                <a:gd name="connsiteY42" fmla="*/ 197411 h 604957"/>
                <a:gd name="connsiteX43" fmla="*/ 210700 w 483904"/>
                <a:gd name="connsiteY43" fmla="*/ 174546 h 604957"/>
                <a:gd name="connsiteX44" fmla="*/ 234151 w 483904"/>
                <a:gd name="connsiteY44" fmla="*/ 160889 h 604957"/>
                <a:gd name="connsiteX45" fmla="*/ 244704 w 483904"/>
                <a:gd name="connsiteY45" fmla="*/ 170464 h 604957"/>
                <a:gd name="connsiteX46" fmla="*/ 235128 w 483904"/>
                <a:gd name="connsiteY46" fmla="*/ 181212 h 604957"/>
                <a:gd name="connsiteX47" fmla="*/ 224576 w 483904"/>
                <a:gd name="connsiteY47" fmla="*/ 171637 h 604957"/>
                <a:gd name="connsiteX48" fmla="*/ 234151 w 483904"/>
                <a:gd name="connsiteY48" fmla="*/ 160889 h 604957"/>
                <a:gd name="connsiteX49" fmla="*/ 354991 w 483904"/>
                <a:gd name="connsiteY49" fmla="*/ 159728 h 604957"/>
                <a:gd name="connsiteX50" fmla="*/ 379634 w 483904"/>
                <a:gd name="connsiteY50" fmla="*/ 173794 h 604957"/>
                <a:gd name="connsiteX51" fmla="*/ 380417 w 483904"/>
                <a:gd name="connsiteY51" fmla="*/ 175943 h 604957"/>
                <a:gd name="connsiteX52" fmla="*/ 366335 w 483904"/>
                <a:gd name="connsiteY52" fmla="*/ 200754 h 604957"/>
                <a:gd name="connsiteX53" fmla="*/ 363988 w 483904"/>
                <a:gd name="connsiteY53" fmla="*/ 201144 h 604957"/>
                <a:gd name="connsiteX54" fmla="*/ 339344 w 483904"/>
                <a:gd name="connsiteY54" fmla="*/ 186883 h 604957"/>
                <a:gd name="connsiteX55" fmla="*/ 338366 w 483904"/>
                <a:gd name="connsiteY55" fmla="*/ 184929 h 604957"/>
                <a:gd name="connsiteX56" fmla="*/ 352644 w 483904"/>
                <a:gd name="connsiteY56" fmla="*/ 160118 h 604957"/>
                <a:gd name="connsiteX57" fmla="*/ 354991 w 483904"/>
                <a:gd name="connsiteY57" fmla="*/ 159728 h 604957"/>
                <a:gd name="connsiteX58" fmla="*/ 112130 w 483904"/>
                <a:gd name="connsiteY58" fmla="*/ 156230 h 604957"/>
                <a:gd name="connsiteX59" fmla="*/ 100980 w 483904"/>
                <a:gd name="connsiteY59" fmla="*/ 174975 h 604957"/>
                <a:gd name="connsiteX60" fmla="*/ 112521 w 483904"/>
                <a:gd name="connsiteY60" fmla="*/ 181614 h 604957"/>
                <a:gd name="connsiteX61" fmla="*/ 123671 w 483904"/>
                <a:gd name="connsiteY61" fmla="*/ 163064 h 604957"/>
                <a:gd name="connsiteX62" fmla="*/ 285186 w 483904"/>
                <a:gd name="connsiteY62" fmla="*/ 149979 h 604957"/>
                <a:gd name="connsiteX63" fmla="*/ 160452 w 483904"/>
                <a:gd name="connsiteY63" fmla="*/ 157008 h 604957"/>
                <a:gd name="connsiteX64" fmla="*/ 165144 w 483904"/>
                <a:gd name="connsiteY64" fmla="*/ 240192 h 604957"/>
                <a:gd name="connsiteX65" fmla="*/ 289878 w 483904"/>
                <a:gd name="connsiteY65" fmla="*/ 233162 h 604957"/>
                <a:gd name="connsiteX66" fmla="*/ 364004 w 483904"/>
                <a:gd name="connsiteY66" fmla="*/ 143707 h 604957"/>
                <a:gd name="connsiteX67" fmla="*/ 425047 w 483904"/>
                <a:gd name="connsiteY67" fmla="*/ 178659 h 604957"/>
                <a:gd name="connsiteX68" fmla="*/ 420351 w 483904"/>
                <a:gd name="connsiteY68" fmla="*/ 186469 h 604957"/>
                <a:gd name="connsiteX69" fmla="*/ 359504 w 483904"/>
                <a:gd name="connsiteY69" fmla="*/ 151713 h 604957"/>
                <a:gd name="connsiteX70" fmla="*/ 364004 w 483904"/>
                <a:gd name="connsiteY70" fmla="*/ 143707 h 604957"/>
                <a:gd name="connsiteX71" fmla="*/ 291833 w 483904"/>
                <a:gd name="connsiteY71" fmla="*/ 142754 h 604957"/>
                <a:gd name="connsiteX72" fmla="*/ 291833 w 483904"/>
                <a:gd name="connsiteY72" fmla="*/ 143926 h 604957"/>
                <a:gd name="connsiteX73" fmla="*/ 292224 w 483904"/>
                <a:gd name="connsiteY73" fmla="*/ 149588 h 604957"/>
                <a:gd name="connsiteX74" fmla="*/ 296721 w 483904"/>
                <a:gd name="connsiteY74" fmla="*/ 232772 h 604957"/>
                <a:gd name="connsiteX75" fmla="*/ 297112 w 483904"/>
                <a:gd name="connsiteY75" fmla="*/ 236872 h 604957"/>
                <a:gd name="connsiteX76" fmla="*/ 297894 w 483904"/>
                <a:gd name="connsiteY76" fmla="*/ 251713 h 604957"/>
                <a:gd name="connsiteX77" fmla="*/ 159279 w 483904"/>
                <a:gd name="connsiteY77" fmla="*/ 259328 h 604957"/>
                <a:gd name="connsiteX78" fmla="*/ 158497 w 483904"/>
                <a:gd name="connsiteY78" fmla="*/ 247026 h 604957"/>
                <a:gd name="connsiteX79" fmla="*/ 158106 w 483904"/>
                <a:gd name="connsiteY79" fmla="*/ 240582 h 604957"/>
                <a:gd name="connsiteX80" fmla="*/ 153414 w 483904"/>
                <a:gd name="connsiteY80" fmla="*/ 157399 h 604957"/>
                <a:gd name="connsiteX81" fmla="*/ 153219 w 483904"/>
                <a:gd name="connsiteY81" fmla="*/ 153884 h 604957"/>
                <a:gd name="connsiteX82" fmla="*/ 153023 w 483904"/>
                <a:gd name="connsiteY82" fmla="*/ 150565 h 604957"/>
                <a:gd name="connsiteX83" fmla="*/ 125823 w 483904"/>
                <a:gd name="connsiteY83" fmla="*/ 132798 h 604957"/>
                <a:gd name="connsiteX84" fmla="*/ 114869 w 483904"/>
                <a:gd name="connsiteY84" fmla="*/ 151543 h 604957"/>
                <a:gd name="connsiteX85" fmla="*/ 126410 w 483904"/>
                <a:gd name="connsiteY85" fmla="*/ 158182 h 604957"/>
                <a:gd name="connsiteX86" fmla="*/ 137365 w 483904"/>
                <a:gd name="connsiteY86" fmla="*/ 139632 h 604957"/>
                <a:gd name="connsiteX87" fmla="*/ 373027 w 483904"/>
                <a:gd name="connsiteY87" fmla="*/ 129241 h 604957"/>
                <a:gd name="connsiteX88" fmla="*/ 434013 w 483904"/>
                <a:gd name="connsiteY88" fmla="*/ 164193 h 604957"/>
                <a:gd name="connsiteX89" fmla="*/ 429517 w 483904"/>
                <a:gd name="connsiteY89" fmla="*/ 172003 h 604957"/>
                <a:gd name="connsiteX90" fmla="*/ 368531 w 483904"/>
                <a:gd name="connsiteY90" fmla="*/ 137247 h 604957"/>
                <a:gd name="connsiteX91" fmla="*/ 373027 w 483904"/>
                <a:gd name="connsiteY91" fmla="*/ 129241 h 604957"/>
                <a:gd name="connsiteX92" fmla="*/ 49142 w 483904"/>
                <a:gd name="connsiteY92" fmla="*/ 117958 h 604957"/>
                <a:gd name="connsiteX93" fmla="*/ 38187 w 483904"/>
                <a:gd name="connsiteY93" fmla="*/ 136703 h 604957"/>
                <a:gd name="connsiteX94" fmla="*/ 49729 w 483904"/>
                <a:gd name="connsiteY94" fmla="*/ 143342 h 604957"/>
                <a:gd name="connsiteX95" fmla="*/ 60683 w 483904"/>
                <a:gd name="connsiteY95" fmla="*/ 124792 h 604957"/>
                <a:gd name="connsiteX96" fmla="*/ 139908 w 483904"/>
                <a:gd name="connsiteY96" fmla="*/ 108975 h 604957"/>
                <a:gd name="connsiteX97" fmla="*/ 128953 w 483904"/>
                <a:gd name="connsiteY97" fmla="*/ 127526 h 604957"/>
                <a:gd name="connsiteX98" fmla="*/ 140494 w 483904"/>
                <a:gd name="connsiteY98" fmla="*/ 134360 h 604957"/>
                <a:gd name="connsiteX99" fmla="*/ 151449 w 483904"/>
                <a:gd name="connsiteY99" fmla="*/ 115810 h 604957"/>
                <a:gd name="connsiteX100" fmla="*/ 107827 w 483904"/>
                <a:gd name="connsiteY100" fmla="*/ 98822 h 604957"/>
                <a:gd name="connsiteX101" fmla="*/ 87091 w 483904"/>
                <a:gd name="connsiteY101" fmla="*/ 109756 h 604957"/>
                <a:gd name="connsiteX102" fmla="*/ 86113 w 483904"/>
                <a:gd name="connsiteY102" fmla="*/ 110342 h 604957"/>
                <a:gd name="connsiteX103" fmla="*/ 85918 w 483904"/>
                <a:gd name="connsiteY103" fmla="*/ 110342 h 604957"/>
                <a:gd name="connsiteX104" fmla="*/ 85722 w 483904"/>
                <a:gd name="connsiteY104" fmla="*/ 110538 h 604957"/>
                <a:gd name="connsiteX105" fmla="*/ 85135 w 483904"/>
                <a:gd name="connsiteY105" fmla="*/ 115029 h 604957"/>
                <a:gd name="connsiteX106" fmla="*/ 86504 w 483904"/>
                <a:gd name="connsiteY106" fmla="*/ 116591 h 604957"/>
                <a:gd name="connsiteX107" fmla="*/ 108022 w 483904"/>
                <a:gd name="connsiteY107" fmla="*/ 129478 h 604957"/>
                <a:gd name="connsiteX108" fmla="*/ 113304 w 483904"/>
                <a:gd name="connsiteY108" fmla="*/ 125964 h 604957"/>
                <a:gd name="connsiteX109" fmla="*/ 113499 w 483904"/>
                <a:gd name="connsiteY109" fmla="*/ 101555 h 604957"/>
                <a:gd name="connsiteX110" fmla="*/ 107827 w 483904"/>
                <a:gd name="connsiteY110" fmla="*/ 98822 h 604957"/>
                <a:gd name="connsiteX111" fmla="*/ 388241 w 483904"/>
                <a:gd name="connsiteY111" fmla="*/ 96484 h 604957"/>
                <a:gd name="connsiteX112" fmla="*/ 392741 w 483904"/>
                <a:gd name="connsiteY112" fmla="*/ 97459 h 604957"/>
                <a:gd name="connsiteX113" fmla="*/ 452030 w 483904"/>
                <a:gd name="connsiteY113" fmla="*/ 131416 h 604957"/>
                <a:gd name="connsiteX114" fmla="*/ 455357 w 483904"/>
                <a:gd name="connsiteY114" fmla="*/ 134734 h 604957"/>
                <a:gd name="connsiteX115" fmla="*/ 442247 w 483904"/>
                <a:gd name="connsiteY115" fmla="*/ 157763 h 604957"/>
                <a:gd name="connsiteX116" fmla="*/ 437746 w 483904"/>
                <a:gd name="connsiteY116" fmla="*/ 156592 h 604957"/>
                <a:gd name="connsiteX117" fmla="*/ 378261 w 483904"/>
                <a:gd name="connsiteY117" fmla="*/ 122634 h 604957"/>
                <a:gd name="connsiteX118" fmla="*/ 374935 w 483904"/>
                <a:gd name="connsiteY118" fmla="*/ 119317 h 604957"/>
                <a:gd name="connsiteX119" fmla="*/ 63031 w 483904"/>
                <a:gd name="connsiteY119" fmla="*/ 94526 h 604957"/>
                <a:gd name="connsiteX120" fmla="*/ 52076 w 483904"/>
                <a:gd name="connsiteY120" fmla="*/ 113271 h 604957"/>
                <a:gd name="connsiteX121" fmla="*/ 63617 w 483904"/>
                <a:gd name="connsiteY121" fmla="*/ 120106 h 604957"/>
                <a:gd name="connsiteX122" fmla="*/ 74572 w 483904"/>
                <a:gd name="connsiteY122" fmla="*/ 101360 h 604957"/>
                <a:gd name="connsiteX123" fmla="*/ 153992 w 483904"/>
                <a:gd name="connsiteY123" fmla="*/ 85153 h 604957"/>
                <a:gd name="connsiteX124" fmla="*/ 143037 w 483904"/>
                <a:gd name="connsiteY124" fmla="*/ 103703 h 604957"/>
                <a:gd name="connsiteX125" fmla="*/ 154579 w 483904"/>
                <a:gd name="connsiteY125" fmla="*/ 110538 h 604957"/>
                <a:gd name="connsiteX126" fmla="*/ 165533 w 483904"/>
                <a:gd name="connsiteY126" fmla="*/ 91792 h 604957"/>
                <a:gd name="connsiteX127" fmla="*/ 77115 w 483904"/>
                <a:gd name="connsiteY127" fmla="*/ 70703 h 604957"/>
                <a:gd name="connsiteX128" fmla="*/ 66160 w 483904"/>
                <a:gd name="connsiteY128" fmla="*/ 89449 h 604957"/>
                <a:gd name="connsiteX129" fmla="*/ 77702 w 483904"/>
                <a:gd name="connsiteY129" fmla="*/ 96088 h 604957"/>
                <a:gd name="connsiteX130" fmla="*/ 88656 w 483904"/>
                <a:gd name="connsiteY130" fmla="*/ 77538 h 604957"/>
                <a:gd name="connsiteX131" fmla="*/ 389630 w 483904"/>
                <a:gd name="connsiteY131" fmla="*/ 68750 h 604957"/>
                <a:gd name="connsiteX132" fmla="*/ 318827 w 483904"/>
                <a:gd name="connsiteY132" fmla="*/ 192135 h 604957"/>
                <a:gd name="connsiteX133" fmla="*/ 409580 w 483904"/>
                <a:gd name="connsiteY133" fmla="*/ 244066 h 604957"/>
                <a:gd name="connsiteX134" fmla="*/ 471777 w 483904"/>
                <a:gd name="connsiteY134" fmla="*/ 135714 h 604957"/>
                <a:gd name="connsiteX135" fmla="*/ 455935 w 483904"/>
                <a:gd name="connsiteY135" fmla="*/ 126733 h 604957"/>
                <a:gd name="connsiteX136" fmla="*/ 464541 w 483904"/>
                <a:gd name="connsiteY136" fmla="*/ 111700 h 604957"/>
                <a:gd name="connsiteX137" fmla="*/ 385523 w 483904"/>
                <a:gd name="connsiteY137" fmla="*/ 53912 h 604957"/>
                <a:gd name="connsiteX138" fmla="*/ 474907 w 483904"/>
                <a:gd name="connsiteY138" fmla="*/ 104867 h 604957"/>
                <a:gd name="connsiteX139" fmla="*/ 483904 w 483904"/>
                <a:gd name="connsiteY139" fmla="*/ 136299 h 604957"/>
                <a:gd name="connsiteX140" fmla="*/ 413687 w 483904"/>
                <a:gd name="connsiteY140" fmla="*/ 258904 h 604957"/>
                <a:gd name="connsiteX141" fmla="*/ 303962 w 483904"/>
                <a:gd name="connsiteY141" fmla="*/ 196235 h 604957"/>
                <a:gd name="connsiteX142" fmla="*/ 91199 w 483904"/>
                <a:gd name="connsiteY142" fmla="*/ 46881 h 604957"/>
                <a:gd name="connsiteX143" fmla="*/ 80245 w 483904"/>
                <a:gd name="connsiteY143" fmla="*/ 65431 h 604957"/>
                <a:gd name="connsiteX144" fmla="*/ 91786 w 483904"/>
                <a:gd name="connsiteY144" fmla="*/ 72265 h 604957"/>
                <a:gd name="connsiteX145" fmla="*/ 102741 w 483904"/>
                <a:gd name="connsiteY145" fmla="*/ 53715 h 604957"/>
                <a:gd name="connsiteX146" fmla="*/ 100393 w 483904"/>
                <a:gd name="connsiteY146" fmla="*/ 22863 h 604957"/>
                <a:gd name="connsiteX147" fmla="*/ 104110 w 483904"/>
                <a:gd name="connsiteY147" fmla="*/ 25011 h 604957"/>
                <a:gd name="connsiteX148" fmla="*/ 94329 w 483904"/>
                <a:gd name="connsiteY148" fmla="*/ 41609 h 604957"/>
                <a:gd name="connsiteX149" fmla="*/ 105870 w 483904"/>
                <a:gd name="connsiteY149" fmla="*/ 48443 h 604957"/>
                <a:gd name="connsiteX150" fmla="*/ 115651 w 483904"/>
                <a:gd name="connsiteY150" fmla="*/ 31845 h 604957"/>
                <a:gd name="connsiteX151" fmla="*/ 167489 w 483904"/>
                <a:gd name="connsiteY151" fmla="*/ 62307 h 604957"/>
                <a:gd name="connsiteX152" fmla="*/ 157122 w 483904"/>
                <a:gd name="connsiteY152" fmla="*/ 79881 h 604957"/>
                <a:gd name="connsiteX153" fmla="*/ 168663 w 483904"/>
                <a:gd name="connsiteY153" fmla="*/ 86715 h 604957"/>
                <a:gd name="connsiteX154" fmla="*/ 179031 w 483904"/>
                <a:gd name="connsiteY154" fmla="*/ 69141 h 604957"/>
                <a:gd name="connsiteX155" fmla="*/ 182943 w 483904"/>
                <a:gd name="connsiteY155" fmla="*/ 71484 h 604957"/>
                <a:gd name="connsiteX156" fmla="*/ 104110 w 483904"/>
                <a:gd name="connsiteY156" fmla="*/ 204851 h 604957"/>
                <a:gd name="connsiteX157" fmla="*/ 100198 w 483904"/>
                <a:gd name="connsiteY157" fmla="*/ 202508 h 604957"/>
                <a:gd name="connsiteX158" fmla="*/ 109587 w 483904"/>
                <a:gd name="connsiteY158" fmla="*/ 186887 h 604957"/>
                <a:gd name="connsiteX159" fmla="*/ 98046 w 483904"/>
                <a:gd name="connsiteY159" fmla="*/ 180052 h 604957"/>
                <a:gd name="connsiteX160" fmla="*/ 88656 w 483904"/>
                <a:gd name="connsiteY160" fmla="*/ 195869 h 604957"/>
                <a:gd name="connsiteX161" fmla="*/ 36818 w 483904"/>
                <a:gd name="connsiteY161" fmla="*/ 165212 h 604957"/>
                <a:gd name="connsiteX162" fmla="*/ 46599 w 483904"/>
                <a:gd name="connsiteY162" fmla="*/ 148614 h 604957"/>
                <a:gd name="connsiteX163" fmla="*/ 35057 w 483904"/>
                <a:gd name="connsiteY163" fmla="*/ 141975 h 604957"/>
                <a:gd name="connsiteX164" fmla="*/ 25277 w 483904"/>
                <a:gd name="connsiteY164" fmla="*/ 158573 h 604957"/>
                <a:gd name="connsiteX165" fmla="*/ 21560 w 483904"/>
                <a:gd name="connsiteY165" fmla="*/ 156230 h 604957"/>
                <a:gd name="connsiteX166" fmla="*/ 320988 w 483904"/>
                <a:gd name="connsiteY166" fmla="*/ 3881 h 604957"/>
                <a:gd name="connsiteX167" fmla="*/ 349336 w 483904"/>
                <a:gd name="connsiteY167" fmla="*/ 82803 h 604957"/>
                <a:gd name="connsiteX168" fmla="*/ 221866 w 483904"/>
                <a:gd name="connsiteY168" fmla="*/ 128711 h 604957"/>
                <a:gd name="connsiteX169" fmla="*/ 192540 w 483904"/>
                <a:gd name="connsiteY169" fmla="*/ 47640 h 604957"/>
                <a:gd name="connsiteX170" fmla="*/ 192540 w 483904"/>
                <a:gd name="connsiteY170" fmla="*/ 47054 h 604957"/>
                <a:gd name="connsiteX171" fmla="*/ 272502 w 483904"/>
                <a:gd name="connsiteY171" fmla="*/ 78896 h 604957"/>
                <a:gd name="connsiteX172" fmla="*/ 277976 w 483904"/>
                <a:gd name="connsiteY172" fmla="*/ 76943 h 604957"/>
                <a:gd name="connsiteX173" fmla="*/ 320988 w 483904"/>
                <a:gd name="connsiteY173" fmla="*/ 3881 h 604957"/>
                <a:gd name="connsiteX174" fmla="*/ 312777 w 483904"/>
                <a:gd name="connsiteY174" fmla="*/ 0 h 604957"/>
                <a:gd name="connsiteX175" fmla="*/ 313559 w 483904"/>
                <a:gd name="connsiteY175" fmla="*/ 195 h 604957"/>
                <a:gd name="connsiteX176" fmla="*/ 272503 w 483904"/>
                <a:gd name="connsiteY176" fmla="*/ 69930 h 604957"/>
                <a:gd name="connsiteX177" fmla="*/ 264292 w 483904"/>
                <a:gd name="connsiteY177" fmla="*/ 66805 h 604957"/>
                <a:gd name="connsiteX178" fmla="*/ 237899 w 483904"/>
                <a:gd name="connsiteY178" fmla="*/ 56257 h 604957"/>
                <a:gd name="connsiteX179" fmla="*/ 199384 w 483904"/>
                <a:gd name="connsiteY179" fmla="*/ 40825 h 60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83904" h="604957">
                  <a:moveTo>
                    <a:pt x="155231" y="286102"/>
                  </a:moveTo>
                  <a:cubicBezTo>
                    <a:pt x="288679" y="286186"/>
                    <a:pt x="462966" y="287147"/>
                    <a:pt x="480199" y="287269"/>
                  </a:cubicBezTo>
                  <a:cubicBezTo>
                    <a:pt x="507967" y="287465"/>
                    <a:pt x="327081" y="461441"/>
                    <a:pt x="312023" y="476086"/>
                  </a:cubicBezTo>
                  <a:cubicBezTo>
                    <a:pt x="296965" y="490730"/>
                    <a:pt x="273890" y="532711"/>
                    <a:pt x="273890" y="532711"/>
                  </a:cubicBezTo>
                  <a:lnTo>
                    <a:pt x="273890" y="534273"/>
                  </a:lnTo>
                  <a:lnTo>
                    <a:pt x="264699" y="534273"/>
                  </a:lnTo>
                  <a:lnTo>
                    <a:pt x="264699" y="571763"/>
                  </a:lnTo>
                  <a:lnTo>
                    <a:pt x="250619" y="571763"/>
                  </a:lnTo>
                  <a:lnTo>
                    <a:pt x="250619" y="604957"/>
                  </a:lnTo>
                  <a:lnTo>
                    <a:pt x="222264" y="604957"/>
                  </a:lnTo>
                  <a:lnTo>
                    <a:pt x="222264" y="571763"/>
                  </a:lnTo>
                  <a:lnTo>
                    <a:pt x="208185" y="571763"/>
                  </a:lnTo>
                  <a:lnTo>
                    <a:pt x="208185" y="534273"/>
                  </a:lnTo>
                  <a:lnTo>
                    <a:pt x="198602" y="534273"/>
                  </a:lnTo>
                  <a:cubicBezTo>
                    <a:pt x="198602" y="534273"/>
                    <a:pt x="173963" y="494831"/>
                    <a:pt x="160861" y="473938"/>
                  </a:cubicBezTo>
                  <a:cubicBezTo>
                    <a:pt x="147563" y="452850"/>
                    <a:pt x="-19439" y="289808"/>
                    <a:pt x="1876" y="287269"/>
                  </a:cubicBezTo>
                  <a:cubicBezTo>
                    <a:pt x="9796" y="286318"/>
                    <a:pt x="75163" y="286052"/>
                    <a:pt x="155231" y="286102"/>
                  </a:cubicBezTo>
                  <a:close/>
                  <a:moveTo>
                    <a:pt x="381779" y="196425"/>
                  </a:moveTo>
                  <a:cubicBezTo>
                    <a:pt x="388817" y="200338"/>
                    <a:pt x="395855" y="204447"/>
                    <a:pt x="402893" y="208556"/>
                  </a:cubicBezTo>
                  <a:cubicBezTo>
                    <a:pt x="407976" y="211491"/>
                    <a:pt x="403479" y="219317"/>
                    <a:pt x="398396" y="216382"/>
                  </a:cubicBezTo>
                  <a:cubicBezTo>
                    <a:pt x="391358" y="212469"/>
                    <a:pt x="384320" y="208360"/>
                    <a:pt x="377282" y="204251"/>
                  </a:cubicBezTo>
                  <a:cubicBezTo>
                    <a:pt x="372199" y="201316"/>
                    <a:pt x="376696" y="193490"/>
                    <a:pt x="381779" y="196425"/>
                  </a:cubicBezTo>
                  <a:close/>
                  <a:moveTo>
                    <a:pt x="245684" y="185520"/>
                  </a:moveTo>
                  <a:cubicBezTo>
                    <a:pt x="250180" y="184740"/>
                    <a:pt x="257413" y="196443"/>
                    <a:pt x="259758" y="200149"/>
                  </a:cubicBezTo>
                  <a:cubicBezTo>
                    <a:pt x="263668" y="206391"/>
                    <a:pt x="267186" y="212632"/>
                    <a:pt x="270705" y="219069"/>
                  </a:cubicBezTo>
                  <a:cubicBezTo>
                    <a:pt x="271291" y="220239"/>
                    <a:pt x="269923" y="221605"/>
                    <a:pt x="268554" y="221605"/>
                  </a:cubicBezTo>
                  <a:cubicBezTo>
                    <a:pt x="261713" y="221995"/>
                    <a:pt x="254871" y="222385"/>
                    <a:pt x="247835" y="222775"/>
                  </a:cubicBezTo>
                  <a:cubicBezTo>
                    <a:pt x="247835" y="222190"/>
                    <a:pt x="247835" y="221605"/>
                    <a:pt x="247639" y="221215"/>
                  </a:cubicBezTo>
                  <a:cubicBezTo>
                    <a:pt x="243534" y="213803"/>
                    <a:pt x="239234" y="206391"/>
                    <a:pt x="234738" y="199369"/>
                  </a:cubicBezTo>
                  <a:cubicBezTo>
                    <a:pt x="237279" y="194298"/>
                    <a:pt x="241970" y="185910"/>
                    <a:pt x="245684" y="185520"/>
                  </a:cubicBezTo>
                  <a:close/>
                  <a:moveTo>
                    <a:pt x="389051" y="183576"/>
                  </a:moveTo>
                  <a:cubicBezTo>
                    <a:pt x="396092" y="187676"/>
                    <a:pt x="403329" y="191776"/>
                    <a:pt x="410370" y="195681"/>
                  </a:cubicBezTo>
                  <a:cubicBezTo>
                    <a:pt x="415455" y="198610"/>
                    <a:pt x="410957" y="206615"/>
                    <a:pt x="405871" y="203686"/>
                  </a:cubicBezTo>
                  <a:cubicBezTo>
                    <a:pt x="398635" y="199586"/>
                    <a:pt x="391593" y="195486"/>
                    <a:pt x="384552" y="191581"/>
                  </a:cubicBezTo>
                  <a:cubicBezTo>
                    <a:pt x="379467" y="188652"/>
                    <a:pt x="383965" y="180647"/>
                    <a:pt x="389051" y="183576"/>
                  </a:cubicBezTo>
                  <a:close/>
                  <a:moveTo>
                    <a:pt x="210700" y="174546"/>
                  </a:moveTo>
                  <a:cubicBezTo>
                    <a:pt x="219115" y="174155"/>
                    <a:pt x="226356" y="189594"/>
                    <a:pt x="229487" y="194675"/>
                  </a:cubicBezTo>
                  <a:cubicBezTo>
                    <a:pt x="234966" y="203079"/>
                    <a:pt x="239859" y="211678"/>
                    <a:pt x="244751" y="220472"/>
                  </a:cubicBezTo>
                  <a:cubicBezTo>
                    <a:pt x="245534" y="221840"/>
                    <a:pt x="243968" y="223404"/>
                    <a:pt x="242207" y="223404"/>
                  </a:cubicBezTo>
                  <a:cubicBezTo>
                    <a:pt x="223420" y="224576"/>
                    <a:pt x="204633" y="225553"/>
                    <a:pt x="185846" y="226726"/>
                  </a:cubicBezTo>
                  <a:cubicBezTo>
                    <a:pt x="185063" y="226726"/>
                    <a:pt x="184672" y="226531"/>
                    <a:pt x="184085" y="226335"/>
                  </a:cubicBezTo>
                  <a:cubicBezTo>
                    <a:pt x="183302" y="225749"/>
                    <a:pt x="182519" y="224967"/>
                    <a:pt x="183106" y="223795"/>
                  </a:cubicBezTo>
                  <a:cubicBezTo>
                    <a:pt x="186433" y="215000"/>
                    <a:pt x="190151" y="206010"/>
                    <a:pt x="194261" y="197411"/>
                  </a:cubicBezTo>
                  <a:cubicBezTo>
                    <a:pt x="196414" y="192526"/>
                    <a:pt x="202480" y="174741"/>
                    <a:pt x="210700" y="174546"/>
                  </a:cubicBezTo>
                  <a:close/>
                  <a:moveTo>
                    <a:pt x="234151" y="160889"/>
                  </a:moveTo>
                  <a:cubicBezTo>
                    <a:pt x="239818" y="160889"/>
                    <a:pt x="244117" y="164797"/>
                    <a:pt x="244704" y="170464"/>
                  </a:cubicBezTo>
                  <a:cubicBezTo>
                    <a:pt x="244899" y="175740"/>
                    <a:pt x="240991" y="181212"/>
                    <a:pt x="235128" y="181212"/>
                  </a:cubicBezTo>
                  <a:cubicBezTo>
                    <a:pt x="230048" y="181212"/>
                    <a:pt x="224576" y="177304"/>
                    <a:pt x="224576" y="171637"/>
                  </a:cubicBezTo>
                  <a:cubicBezTo>
                    <a:pt x="224576" y="166361"/>
                    <a:pt x="228289" y="160889"/>
                    <a:pt x="234151" y="160889"/>
                  </a:cubicBezTo>
                  <a:close/>
                  <a:moveTo>
                    <a:pt x="354991" y="159728"/>
                  </a:moveTo>
                  <a:lnTo>
                    <a:pt x="379634" y="173794"/>
                  </a:lnTo>
                  <a:cubicBezTo>
                    <a:pt x="380417" y="174380"/>
                    <a:pt x="380808" y="175357"/>
                    <a:pt x="380417" y="175943"/>
                  </a:cubicBezTo>
                  <a:lnTo>
                    <a:pt x="366335" y="200754"/>
                  </a:lnTo>
                  <a:cubicBezTo>
                    <a:pt x="365944" y="201340"/>
                    <a:pt x="364770" y="201535"/>
                    <a:pt x="363988" y="201144"/>
                  </a:cubicBezTo>
                  <a:lnTo>
                    <a:pt x="339344" y="186883"/>
                  </a:lnTo>
                  <a:cubicBezTo>
                    <a:pt x="338366" y="186492"/>
                    <a:pt x="337975" y="185515"/>
                    <a:pt x="338366" y="184929"/>
                  </a:cubicBezTo>
                  <a:lnTo>
                    <a:pt x="352644" y="160118"/>
                  </a:lnTo>
                  <a:cubicBezTo>
                    <a:pt x="353035" y="159337"/>
                    <a:pt x="354013" y="159337"/>
                    <a:pt x="354991" y="159728"/>
                  </a:cubicBezTo>
                  <a:close/>
                  <a:moveTo>
                    <a:pt x="112130" y="156230"/>
                  </a:moveTo>
                  <a:lnTo>
                    <a:pt x="100980" y="174975"/>
                  </a:lnTo>
                  <a:lnTo>
                    <a:pt x="112521" y="181614"/>
                  </a:lnTo>
                  <a:lnTo>
                    <a:pt x="123671" y="163064"/>
                  </a:lnTo>
                  <a:close/>
                  <a:moveTo>
                    <a:pt x="285186" y="149979"/>
                  </a:moveTo>
                  <a:lnTo>
                    <a:pt x="160452" y="157008"/>
                  </a:lnTo>
                  <a:lnTo>
                    <a:pt x="165144" y="240192"/>
                  </a:lnTo>
                  <a:lnTo>
                    <a:pt x="289878" y="233162"/>
                  </a:lnTo>
                  <a:close/>
                  <a:moveTo>
                    <a:pt x="364004" y="143707"/>
                  </a:moveTo>
                  <a:cubicBezTo>
                    <a:pt x="384352" y="155423"/>
                    <a:pt x="404699" y="166943"/>
                    <a:pt x="425047" y="178659"/>
                  </a:cubicBezTo>
                  <a:cubicBezTo>
                    <a:pt x="430134" y="181588"/>
                    <a:pt x="425438" y="189398"/>
                    <a:pt x="420351" y="186469"/>
                  </a:cubicBezTo>
                  <a:cubicBezTo>
                    <a:pt x="400199" y="174949"/>
                    <a:pt x="379852" y="163233"/>
                    <a:pt x="359504" y="151713"/>
                  </a:cubicBezTo>
                  <a:cubicBezTo>
                    <a:pt x="354417" y="148784"/>
                    <a:pt x="358917" y="140778"/>
                    <a:pt x="364004" y="143707"/>
                  </a:cubicBezTo>
                  <a:close/>
                  <a:moveTo>
                    <a:pt x="291833" y="142754"/>
                  </a:moveTo>
                  <a:lnTo>
                    <a:pt x="291833" y="143926"/>
                  </a:lnTo>
                  <a:lnTo>
                    <a:pt x="292224" y="149588"/>
                  </a:lnTo>
                  <a:lnTo>
                    <a:pt x="296721" y="232772"/>
                  </a:lnTo>
                  <a:lnTo>
                    <a:pt x="297112" y="236872"/>
                  </a:lnTo>
                  <a:lnTo>
                    <a:pt x="297894" y="251713"/>
                  </a:lnTo>
                  <a:lnTo>
                    <a:pt x="159279" y="259328"/>
                  </a:lnTo>
                  <a:lnTo>
                    <a:pt x="158497" y="247026"/>
                  </a:lnTo>
                  <a:lnTo>
                    <a:pt x="158106" y="240582"/>
                  </a:lnTo>
                  <a:lnTo>
                    <a:pt x="153414" y="157399"/>
                  </a:lnTo>
                  <a:lnTo>
                    <a:pt x="153219" y="153884"/>
                  </a:lnTo>
                  <a:lnTo>
                    <a:pt x="153023" y="150565"/>
                  </a:lnTo>
                  <a:close/>
                  <a:moveTo>
                    <a:pt x="125823" y="132798"/>
                  </a:moveTo>
                  <a:lnTo>
                    <a:pt x="114869" y="151543"/>
                  </a:lnTo>
                  <a:lnTo>
                    <a:pt x="126410" y="158182"/>
                  </a:lnTo>
                  <a:lnTo>
                    <a:pt x="137365" y="139632"/>
                  </a:lnTo>
                  <a:close/>
                  <a:moveTo>
                    <a:pt x="373027" y="129241"/>
                  </a:moveTo>
                  <a:cubicBezTo>
                    <a:pt x="393356" y="140957"/>
                    <a:pt x="413684" y="152477"/>
                    <a:pt x="434013" y="164193"/>
                  </a:cubicBezTo>
                  <a:cubicBezTo>
                    <a:pt x="439095" y="167122"/>
                    <a:pt x="434599" y="174932"/>
                    <a:pt x="429517" y="172003"/>
                  </a:cubicBezTo>
                  <a:cubicBezTo>
                    <a:pt x="409188" y="160483"/>
                    <a:pt x="388860" y="148767"/>
                    <a:pt x="368531" y="137247"/>
                  </a:cubicBezTo>
                  <a:cubicBezTo>
                    <a:pt x="363449" y="134318"/>
                    <a:pt x="367945" y="126312"/>
                    <a:pt x="373027" y="129241"/>
                  </a:cubicBezTo>
                  <a:close/>
                  <a:moveTo>
                    <a:pt x="49142" y="117958"/>
                  </a:moveTo>
                  <a:lnTo>
                    <a:pt x="38187" y="136703"/>
                  </a:lnTo>
                  <a:lnTo>
                    <a:pt x="49729" y="143342"/>
                  </a:lnTo>
                  <a:lnTo>
                    <a:pt x="60683" y="124792"/>
                  </a:lnTo>
                  <a:close/>
                  <a:moveTo>
                    <a:pt x="139908" y="108975"/>
                  </a:moveTo>
                  <a:lnTo>
                    <a:pt x="128953" y="127526"/>
                  </a:lnTo>
                  <a:lnTo>
                    <a:pt x="140494" y="134360"/>
                  </a:lnTo>
                  <a:lnTo>
                    <a:pt x="151449" y="115810"/>
                  </a:lnTo>
                  <a:close/>
                  <a:moveTo>
                    <a:pt x="107827" y="98822"/>
                  </a:moveTo>
                  <a:cubicBezTo>
                    <a:pt x="100980" y="102532"/>
                    <a:pt x="94133" y="106046"/>
                    <a:pt x="87091" y="109756"/>
                  </a:cubicBezTo>
                  <a:cubicBezTo>
                    <a:pt x="86700" y="109952"/>
                    <a:pt x="86504" y="109952"/>
                    <a:pt x="86113" y="110342"/>
                  </a:cubicBezTo>
                  <a:cubicBezTo>
                    <a:pt x="85918" y="110342"/>
                    <a:pt x="85918" y="110342"/>
                    <a:pt x="85918" y="110342"/>
                  </a:cubicBezTo>
                  <a:cubicBezTo>
                    <a:pt x="85918" y="110538"/>
                    <a:pt x="85918" y="110538"/>
                    <a:pt x="85722" y="110538"/>
                  </a:cubicBezTo>
                  <a:cubicBezTo>
                    <a:pt x="83961" y="111709"/>
                    <a:pt x="83961" y="113662"/>
                    <a:pt x="85135" y="115029"/>
                  </a:cubicBezTo>
                  <a:cubicBezTo>
                    <a:pt x="85331" y="115614"/>
                    <a:pt x="85722" y="116200"/>
                    <a:pt x="86504" y="116591"/>
                  </a:cubicBezTo>
                  <a:cubicBezTo>
                    <a:pt x="93742" y="120887"/>
                    <a:pt x="100784" y="125182"/>
                    <a:pt x="108022" y="129478"/>
                  </a:cubicBezTo>
                  <a:cubicBezTo>
                    <a:pt x="110565" y="130845"/>
                    <a:pt x="113304" y="128502"/>
                    <a:pt x="113304" y="125964"/>
                  </a:cubicBezTo>
                  <a:cubicBezTo>
                    <a:pt x="113499" y="117762"/>
                    <a:pt x="113499" y="109756"/>
                    <a:pt x="113499" y="101555"/>
                  </a:cubicBezTo>
                  <a:cubicBezTo>
                    <a:pt x="113499" y="98626"/>
                    <a:pt x="110174" y="97650"/>
                    <a:pt x="107827" y="98822"/>
                  </a:cubicBezTo>
                  <a:close/>
                  <a:moveTo>
                    <a:pt x="388241" y="96484"/>
                  </a:moveTo>
                  <a:cubicBezTo>
                    <a:pt x="388632" y="95898"/>
                    <a:pt x="390589" y="96288"/>
                    <a:pt x="392741" y="97459"/>
                  </a:cubicBezTo>
                  <a:lnTo>
                    <a:pt x="452030" y="131416"/>
                  </a:lnTo>
                  <a:cubicBezTo>
                    <a:pt x="454183" y="132783"/>
                    <a:pt x="455748" y="134149"/>
                    <a:pt x="455357" y="134734"/>
                  </a:cubicBezTo>
                  <a:lnTo>
                    <a:pt x="442247" y="157763"/>
                  </a:lnTo>
                  <a:cubicBezTo>
                    <a:pt x="441855" y="158348"/>
                    <a:pt x="439898" y="157958"/>
                    <a:pt x="437746" y="156592"/>
                  </a:cubicBezTo>
                  <a:lnTo>
                    <a:pt x="378261" y="122634"/>
                  </a:lnTo>
                  <a:cubicBezTo>
                    <a:pt x="376109" y="121464"/>
                    <a:pt x="374739" y="119902"/>
                    <a:pt x="374935" y="119317"/>
                  </a:cubicBezTo>
                  <a:close/>
                  <a:moveTo>
                    <a:pt x="63031" y="94526"/>
                  </a:moveTo>
                  <a:lnTo>
                    <a:pt x="52076" y="113271"/>
                  </a:lnTo>
                  <a:lnTo>
                    <a:pt x="63617" y="120106"/>
                  </a:lnTo>
                  <a:lnTo>
                    <a:pt x="74572" y="101360"/>
                  </a:lnTo>
                  <a:close/>
                  <a:moveTo>
                    <a:pt x="153992" y="85153"/>
                  </a:moveTo>
                  <a:lnTo>
                    <a:pt x="143037" y="103703"/>
                  </a:lnTo>
                  <a:lnTo>
                    <a:pt x="154579" y="110538"/>
                  </a:lnTo>
                  <a:lnTo>
                    <a:pt x="165533" y="91792"/>
                  </a:lnTo>
                  <a:close/>
                  <a:moveTo>
                    <a:pt x="77115" y="70703"/>
                  </a:moveTo>
                  <a:lnTo>
                    <a:pt x="66160" y="89449"/>
                  </a:lnTo>
                  <a:lnTo>
                    <a:pt x="77702" y="96088"/>
                  </a:lnTo>
                  <a:lnTo>
                    <a:pt x="88656" y="77538"/>
                  </a:lnTo>
                  <a:close/>
                  <a:moveTo>
                    <a:pt x="389630" y="68750"/>
                  </a:moveTo>
                  <a:lnTo>
                    <a:pt x="318827" y="192135"/>
                  </a:lnTo>
                  <a:lnTo>
                    <a:pt x="409580" y="244066"/>
                  </a:lnTo>
                  <a:lnTo>
                    <a:pt x="471777" y="135714"/>
                  </a:lnTo>
                  <a:lnTo>
                    <a:pt x="455935" y="126733"/>
                  </a:lnTo>
                  <a:lnTo>
                    <a:pt x="464541" y="111700"/>
                  </a:lnTo>
                  <a:close/>
                  <a:moveTo>
                    <a:pt x="385523" y="53912"/>
                  </a:moveTo>
                  <a:lnTo>
                    <a:pt x="474907" y="104867"/>
                  </a:lnTo>
                  <a:lnTo>
                    <a:pt x="483904" y="136299"/>
                  </a:lnTo>
                  <a:lnTo>
                    <a:pt x="413687" y="258904"/>
                  </a:lnTo>
                  <a:lnTo>
                    <a:pt x="303962" y="196235"/>
                  </a:lnTo>
                  <a:close/>
                  <a:moveTo>
                    <a:pt x="91199" y="46881"/>
                  </a:moveTo>
                  <a:lnTo>
                    <a:pt x="80245" y="65431"/>
                  </a:lnTo>
                  <a:lnTo>
                    <a:pt x="91786" y="72265"/>
                  </a:lnTo>
                  <a:lnTo>
                    <a:pt x="102741" y="53715"/>
                  </a:lnTo>
                  <a:close/>
                  <a:moveTo>
                    <a:pt x="100393" y="22863"/>
                  </a:moveTo>
                  <a:lnTo>
                    <a:pt x="104110" y="25011"/>
                  </a:lnTo>
                  <a:lnTo>
                    <a:pt x="94329" y="41609"/>
                  </a:lnTo>
                  <a:lnTo>
                    <a:pt x="105870" y="48443"/>
                  </a:lnTo>
                  <a:lnTo>
                    <a:pt x="115651" y="31845"/>
                  </a:lnTo>
                  <a:lnTo>
                    <a:pt x="167489" y="62307"/>
                  </a:lnTo>
                  <a:lnTo>
                    <a:pt x="157122" y="79881"/>
                  </a:lnTo>
                  <a:lnTo>
                    <a:pt x="168663" y="86715"/>
                  </a:lnTo>
                  <a:lnTo>
                    <a:pt x="179031" y="69141"/>
                  </a:lnTo>
                  <a:lnTo>
                    <a:pt x="182943" y="71484"/>
                  </a:lnTo>
                  <a:lnTo>
                    <a:pt x="104110" y="204851"/>
                  </a:lnTo>
                  <a:lnTo>
                    <a:pt x="100198" y="202508"/>
                  </a:lnTo>
                  <a:lnTo>
                    <a:pt x="109587" y="186887"/>
                  </a:lnTo>
                  <a:lnTo>
                    <a:pt x="98046" y="180052"/>
                  </a:lnTo>
                  <a:lnTo>
                    <a:pt x="88656" y="195869"/>
                  </a:lnTo>
                  <a:lnTo>
                    <a:pt x="36818" y="165212"/>
                  </a:lnTo>
                  <a:lnTo>
                    <a:pt x="46599" y="148614"/>
                  </a:lnTo>
                  <a:lnTo>
                    <a:pt x="35057" y="141975"/>
                  </a:lnTo>
                  <a:lnTo>
                    <a:pt x="25277" y="158573"/>
                  </a:lnTo>
                  <a:lnTo>
                    <a:pt x="21560" y="156230"/>
                  </a:lnTo>
                  <a:close/>
                  <a:moveTo>
                    <a:pt x="320988" y="3881"/>
                  </a:moveTo>
                  <a:lnTo>
                    <a:pt x="349336" y="82803"/>
                  </a:lnTo>
                  <a:lnTo>
                    <a:pt x="221866" y="128711"/>
                  </a:lnTo>
                  <a:lnTo>
                    <a:pt x="192540" y="47640"/>
                  </a:lnTo>
                  <a:cubicBezTo>
                    <a:pt x="192540" y="47445"/>
                    <a:pt x="192540" y="47249"/>
                    <a:pt x="192540" y="47054"/>
                  </a:cubicBezTo>
                  <a:cubicBezTo>
                    <a:pt x="219324" y="57603"/>
                    <a:pt x="245913" y="68347"/>
                    <a:pt x="272502" y="78896"/>
                  </a:cubicBezTo>
                  <a:cubicBezTo>
                    <a:pt x="274848" y="79873"/>
                    <a:pt x="276803" y="78896"/>
                    <a:pt x="277976" y="76943"/>
                  </a:cubicBezTo>
                  <a:cubicBezTo>
                    <a:pt x="292248" y="52524"/>
                    <a:pt x="306520" y="28300"/>
                    <a:pt x="320988" y="3881"/>
                  </a:cubicBezTo>
                  <a:close/>
                  <a:moveTo>
                    <a:pt x="312777" y="0"/>
                  </a:moveTo>
                  <a:cubicBezTo>
                    <a:pt x="312972" y="0"/>
                    <a:pt x="313363" y="0"/>
                    <a:pt x="313559" y="195"/>
                  </a:cubicBezTo>
                  <a:cubicBezTo>
                    <a:pt x="299874" y="23440"/>
                    <a:pt x="286188" y="46685"/>
                    <a:pt x="272503" y="69930"/>
                  </a:cubicBezTo>
                  <a:cubicBezTo>
                    <a:pt x="269766" y="68953"/>
                    <a:pt x="267029" y="67781"/>
                    <a:pt x="264292" y="66805"/>
                  </a:cubicBezTo>
                  <a:cubicBezTo>
                    <a:pt x="255494" y="63289"/>
                    <a:pt x="246696" y="59773"/>
                    <a:pt x="237899" y="56257"/>
                  </a:cubicBezTo>
                  <a:cubicBezTo>
                    <a:pt x="224995" y="50983"/>
                    <a:pt x="212287" y="45904"/>
                    <a:pt x="199384" y="40825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0AF3596-B33E-29F7-4601-8F84AB0D9EAA}"/>
              </a:ext>
            </a:extLst>
          </p:cNvPr>
          <p:cNvGrpSpPr/>
          <p:nvPr/>
        </p:nvGrpSpPr>
        <p:grpSpPr>
          <a:xfrm>
            <a:off x="4531687" y="4736848"/>
            <a:ext cx="2928913" cy="646331"/>
            <a:chOff x="4853853" y="4425614"/>
            <a:chExt cx="2928913" cy="64633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76F18E9-ACC0-9280-B0B5-467AB9AD7445}"/>
                </a:ext>
              </a:extLst>
            </p:cNvPr>
            <p:cNvSpPr txBox="1"/>
            <p:nvPr/>
          </p:nvSpPr>
          <p:spPr>
            <a:xfrm>
              <a:off x="5165549" y="4425614"/>
              <a:ext cx="26172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/>
                <a:t>大规模云硬件错误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不可避免</a:t>
              </a:r>
            </a:p>
          </p:txBody>
        </p:sp>
        <p:sp>
          <p:nvSpPr>
            <p:cNvPr id="37" name="tool-cross_13310">
              <a:extLst>
                <a:ext uri="{FF2B5EF4-FFF2-40B4-BE49-F238E27FC236}">
                  <a16:creationId xmlns:a16="http://schemas.microsoft.com/office/drawing/2014/main" id="{CE61C267-DD50-E58E-9D91-83DA25142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3853" y="4487693"/>
              <a:ext cx="440049" cy="435910"/>
            </a:xfrm>
            <a:custGeom>
              <a:avLst/>
              <a:gdLst>
                <a:gd name="T0" fmla="*/ 477 w 631"/>
                <a:gd name="T1" fmla="*/ 282 h 626"/>
                <a:gd name="T2" fmla="*/ 554 w 631"/>
                <a:gd name="T3" fmla="*/ 197 h 626"/>
                <a:gd name="T4" fmla="*/ 623 w 631"/>
                <a:gd name="T5" fmla="*/ 79 h 626"/>
                <a:gd name="T6" fmla="*/ 615 w 631"/>
                <a:gd name="T7" fmla="*/ 28 h 626"/>
                <a:gd name="T8" fmla="*/ 593 w 631"/>
                <a:gd name="T9" fmla="*/ 12 h 626"/>
                <a:gd name="T10" fmla="*/ 541 w 631"/>
                <a:gd name="T11" fmla="*/ 21 h 626"/>
                <a:gd name="T12" fmla="*/ 451 w 631"/>
                <a:gd name="T13" fmla="*/ 123 h 626"/>
                <a:gd name="T14" fmla="*/ 395 w 631"/>
                <a:gd name="T15" fmla="*/ 223 h 626"/>
                <a:gd name="T16" fmla="*/ 396 w 631"/>
                <a:gd name="T17" fmla="*/ 267 h 626"/>
                <a:gd name="T18" fmla="*/ 388 w 631"/>
                <a:gd name="T19" fmla="*/ 278 h 626"/>
                <a:gd name="T20" fmla="*/ 346 w 631"/>
                <a:gd name="T21" fmla="*/ 249 h 626"/>
                <a:gd name="T22" fmla="*/ 275 w 631"/>
                <a:gd name="T23" fmla="*/ 176 h 626"/>
                <a:gd name="T24" fmla="*/ 290 w 631"/>
                <a:gd name="T25" fmla="*/ 132 h 626"/>
                <a:gd name="T26" fmla="*/ 254 w 631"/>
                <a:gd name="T27" fmla="*/ 48 h 626"/>
                <a:gd name="T28" fmla="*/ 236 w 631"/>
                <a:gd name="T29" fmla="*/ 34 h 626"/>
                <a:gd name="T30" fmla="*/ 174 w 631"/>
                <a:gd name="T31" fmla="*/ 19 h 626"/>
                <a:gd name="T32" fmla="*/ 125 w 631"/>
                <a:gd name="T33" fmla="*/ 28 h 626"/>
                <a:gd name="T34" fmla="*/ 121 w 631"/>
                <a:gd name="T35" fmla="*/ 35 h 626"/>
                <a:gd name="T36" fmla="*/ 126 w 631"/>
                <a:gd name="T37" fmla="*/ 49 h 626"/>
                <a:gd name="T38" fmla="*/ 167 w 631"/>
                <a:gd name="T39" fmla="*/ 89 h 626"/>
                <a:gd name="T40" fmla="*/ 167 w 631"/>
                <a:gd name="T41" fmla="*/ 141 h 626"/>
                <a:gd name="T42" fmla="*/ 124 w 631"/>
                <a:gd name="T43" fmla="*/ 184 h 626"/>
                <a:gd name="T44" fmla="*/ 98 w 631"/>
                <a:gd name="T45" fmla="*/ 195 h 626"/>
                <a:gd name="T46" fmla="*/ 72 w 631"/>
                <a:gd name="T47" fmla="*/ 184 h 626"/>
                <a:gd name="T48" fmla="*/ 31 w 631"/>
                <a:gd name="T49" fmla="*/ 144 h 626"/>
                <a:gd name="T50" fmla="*/ 18 w 631"/>
                <a:gd name="T51" fmla="*/ 138 h 626"/>
                <a:gd name="T52" fmla="*/ 11 w 631"/>
                <a:gd name="T53" fmla="*/ 142 h 626"/>
                <a:gd name="T54" fmla="*/ 2 w 631"/>
                <a:gd name="T55" fmla="*/ 191 h 626"/>
                <a:gd name="T56" fmla="*/ 14 w 631"/>
                <a:gd name="T57" fmla="*/ 253 h 626"/>
                <a:gd name="T58" fmla="*/ 68 w 631"/>
                <a:gd name="T59" fmla="*/ 296 h 626"/>
                <a:gd name="T60" fmla="*/ 115 w 631"/>
                <a:gd name="T61" fmla="*/ 307 h 626"/>
                <a:gd name="T62" fmla="*/ 159 w 631"/>
                <a:gd name="T63" fmla="*/ 292 h 626"/>
                <a:gd name="T64" fmla="*/ 238 w 631"/>
                <a:gd name="T65" fmla="*/ 367 h 626"/>
                <a:gd name="T66" fmla="*/ 284 w 631"/>
                <a:gd name="T67" fmla="*/ 426 h 626"/>
                <a:gd name="T68" fmla="*/ 176 w 631"/>
                <a:gd name="T69" fmla="*/ 578 h 626"/>
                <a:gd name="T70" fmla="*/ 183 w 631"/>
                <a:gd name="T71" fmla="*/ 615 h 626"/>
                <a:gd name="T72" fmla="*/ 198 w 631"/>
                <a:gd name="T73" fmla="*/ 620 h 626"/>
                <a:gd name="T74" fmla="*/ 220 w 631"/>
                <a:gd name="T75" fmla="*/ 609 h 626"/>
                <a:gd name="T76" fmla="*/ 325 w 631"/>
                <a:gd name="T77" fmla="*/ 460 h 626"/>
                <a:gd name="T78" fmla="*/ 353 w 631"/>
                <a:gd name="T79" fmla="*/ 481 h 626"/>
                <a:gd name="T80" fmla="*/ 406 w 631"/>
                <a:gd name="T81" fmla="*/ 521 h 626"/>
                <a:gd name="T82" fmla="*/ 406 w 631"/>
                <a:gd name="T83" fmla="*/ 524 h 626"/>
                <a:gd name="T84" fmla="*/ 507 w 631"/>
                <a:gd name="T85" fmla="*/ 626 h 626"/>
                <a:gd name="T86" fmla="*/ 609 w 631"/>
                <a:gd name="T87" fmla="*/ 524 h 626"/>
                <a:gd name="T88" fmla="*/ 507 w 631"/>
                <a:gd name="T89" fmla="*/ 423 h 626"/>
                <a:gd name="T90" fmla="*/ 504 w 631"/>
                <a:gd name="T91" fmla="*/ 423 h 626"/>
                <a:gd name="T92" fmla="*/ 466 w 631"/>
                <a:gd name="T93" fmla="*/ 360 h 626"/>
                <a:gd name="T94" fmla="*/ 428 w 631"/>
                <a:gd name="T95" fmla="*/ 314 h 626"/>
                <a:gd name="T96" fmla="*/ 441 w 631"/>
                <a:gd name="T97" fmla="*/ 296 h 626"/>
                <a:gd name="T98" fmla="*/ 477 w 631"/>
                <a:gd name="T99" fmla="*/ 282 h 626"/>
                <a:gd name="T100" fmla="*/ 469 w 631"/>
                <a:gd name="T101" fmla="*/ 487 h 626"/>
                <a:gd name="T102" fmla="*/ 507 w 631"/>
                <a:gd name="T103" fmla="*/ 471 h 626"/>
                <a:gd name="T104" fmla="*/ 560 w 631"/>
                <a:gd name="T105" fmla="*/ 524 h 626"/>
                <a:gd name="T106" fmla="*/ 507 w 631"/>
                <a:gd name="T107" fmla="*/ 577 h 626"/>
                <a:gd name="T108" fmla="*/ 454 w 631"/>
                <a:gd name="T109" fmla="*/ 524 h 626"/>
                <a:gd name="T110" fmla="*/ 469 w 631"/>
                <a:gd name="T111" fmla="*/ 48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1" h="626">
                  <a:moveTo>
                    <a:pt x="477" y="282"/>
                  </a:moveTo>
                  <a:cubicBezTo>
                    <a:pt x="477" y="282"/>
                    <a:pt x="521" y="243"/>
                    <a:pt x="554" y="197"/>
                  </a:cubicBezTo>
                  <a:cubicBezTo>
                    <a:pt x="591" y="146"/>
                    <a:pt x="623" y="79"/>
                    <a:pt x="623" y="79"/>
                  </a:cubicBezTo>
                  <a:cubicBezTo>
                    <a:pt x="630" y="58"/>
                    <a:pt x="631" y="40"/>
                    <a:pt x="615" y="28"/>
                  </a:cubicBezTo>
                  <a:lnTo>
                    <a:pt x="593" y="12"/>
                  </a:lnTo>
                  <a:cubicBezTo>
                    <a:pt x="576" y="0"/>
                    <a:pt x="558" y="8"/>
                    <a:pt x="541" y="21"/>
                  </a:cubicBezTo>
                  <a:cubicBezTo>
                    <a:pt x="541" y="21"/>
                    <a:pt x="487" y="73"/>
                    <a:pt x="451" y="123"/>
                  </a:cubicBezTo>
                  <a:cubicBezTo>
                    <a:pt x="415" y="173"/>
                    <a:pt x="395" y="223"/>
                    <a:pt x="395" y="223"/>
                  </a:cubicBezTo>
                  <a:cubicBezTo>
                    <a:pt x="390" y="240"/>
                    <a:pt x="388" y="255"/>
                    <a:pt x="396" y="267"/>
                  </a:cubicBezTo>
                  <a:lnTo>
                    <a:pt x="388" y="278"/>
                  </a:lnTo>
                  <a:cubicBezTo>
                    <a:pt x="374" y="267"/>
                    <a:pt x="359" y="257"/>
                    <a:pt x="346" y="249"/>
                  </a:cubicBezTo>
                  <a:cubicBezTo>
                    <a:pt x="301" y="224"/>
                    <a:pt x="266" y="200"/>
                    <a:pt x="275" y="176"/>
                  </a:cubicBezTo>
                  <a:lnTo>
                    <a:pt x="290" y="132"/>
                  </a:lnTo>
                  <a:cubicBezTo>
                    <a:pt x="295" y="118"/>
                    <a:pt x="272" y="66"/>
                    <a:pt x="254" y="48"/>
                  </a:cubicBezTo>
                  <a:cubicBezTo>
                    <a:pt x="248" y="42"/>
                    <a:pt x="242" y="37"/>
                    <a:pt x="236" y="34"/>
                  </a:cubicBezTo>
                  <a:cubicBezTo>
                    <a:pt x="226" y="27"/>
                    <a:pt x="198" y="17"/>
                    <a:pt x="174" y="19"/>
                  </a:cubicBezTo>
                  <a:cubicBezTo>
                    <a:pt x="151" y="21"/>
                    <a:pt x="129" y="26"/>
                    <a:pt x="125" y="28"/>
                  </a:cubicBezTo>
                  <a:cubicBezTo>
                    <a:pt x="123" y="30"/>
                    <a:pt x="121" y="32"/>
                    <a:pt x="121" y="35"/>
                  </a:cubicBezTo>
                  <a:cubicBezTo>
                    <a:pt x="120" y="39"/>
                    <a:pt x="122" y="44"/>
                    <a:pt x="126" y="49"/>
                  </a:cubicBezTo>
                  <a:lnTo>
                    <a:pt x="167" y="89"/>
                  </a:lnTo>
                  <a:cubicBezTo>
                    <a:pt x="181" y="103"/>
                    <a:pt x="181" y="126"/>
                    <a:pt x="167" y="141"/>
                  </a:cubicBezTo>
                  <a:lnTo>
                    <a:pt x="124" y="184"/>
                  </a:lnTo>
                  <a:cubicBezTo>
                    <a:pt x="117" y="191"/>
                    <a:pt x="107" y="195"/>
                    <a:pt x="98" y="195"/>
                  </a:cubicBezTo>
                  <a:cubicBezTo>
                    <a:pt x="88" y="195"/>
                    <a:pt x="79" y="191"/>
                    <a:pt x="72" y="184"/>
                  </a:cubicBezTo>
                  <a:lnTo>
                    <a:pt x="31" y="144"/>
                  </a:lnTo>
                  <a:cubicBezTo>
                    <a:pt x="27" y="139"/>
                    <a:pt x="22" y="137"/>
                    <a:pt x="18" y="138"/>
                  </a:cubicBezTo>
                  <a:cubicBezTo>
                    <a:pt x="15" y="139"/>
                    <a:pt x="13" y="140"/>
                    <a:pt x="11" y="142"/>
                  </a:cubicBezTo>
                  <a:cubicBezTo>
                    <a:pt x="9" y="146"/>
                    <a:pt x="4" y="168"/>
                    <a:pt x="2" y="191"/>
                  </a:cubicBezTo>
                  <a:cubicBezTo>
                    <a:pt x="0" y="215"/>
                    <a:pt x="8" y="243"/>
                    <a:pt x="14" y="253"/>
                  </a:cubicBezTo>
                  <a:cubicBezTo>
                    <a:pt x="20" y="264"/>
                    <a:pt x="44" y="285"/>
                    <a:pt x="68" y="296"/>
                  </a:cubicBezTo>
                  <a:cubicBezTo>
                    <a:pt x="88" y="304"/>
                    <a:pt x="107" y="309"/>
                    <a:pt x="115" y="307"/>
                  </a:cubicBezTo>
                  <a:cubicBezTo>
                    <a:pt x="115" y="307"/>
                    <a:pt x="135" y="300"/>
                    <a:pt x="159" y="292"/>
                  </a:cubicBezTo>
                  <a:cubicBezTo>
                    <a:pt x="183" y="284"/>
                    <a:pt x="210" y="321"/>
                    <a:pt x="238" y="367"/>
                  </a:cubicBezTo>
                  <a:cubicBezTo>
                    <a:pt x="251" y="388"/>
                    <a:pt x="267" y="409"/>
                    <a:pt x="284" y="426"/>
                  </a:cubicBezTo>
                  <a:lnTo>
                    <a:pt x="176" y="578"/>
                  </a:lnTo>
                  <a:cubicBezTo>
                    <a:pt x="168" y="590"/>
                    <a:pt x="171" y="607"/>
                    <a:pt x="183" y="615"/>
                  </a:cubicBezTo>
                  <a:cubicBezTo>
                    <a:pt x="187" y="619"/>
                    <a:pt x="193" y="620"/>
                    <a:pt x="198" y="620"/>
                  </a:cubicBezTo>
                  <a:cubicBezTo>
                    <a:pt x="206" y="620"/>
                    <a:pt x="215" y="616"/>
                    <a:pt x="220" y="609"/>
                  </a:cubicBezTo>
                  <a:lnTo>
                    <a:pt x="325" y="460"/>
                  </a:lnTo>
                  <a:cubicBezTo>
                    <a:pt x="335" y="467"/>
                    <a:pt x="344" y="474"/>
                    <a:pt x="353" y="481"/>
                  </a:cubicBezTo>
                  <a:cubicBezTo>
                    <a:pt x="382" y="502"/>
                    <a:pt x="406" y="520"/>
                    <a:pt x="406" y="521"/>
                  </a:cubicBezTo>
                  <a:cubicBezTo>
                    <a:pt x="406" y="522"/>
                    <a:pt x="406" y="523"/>
                    <a:pt x="406" y="524"/>
                  </a:cubicBezTo>
                  <a:cubicBezTo>
                    <a:pt x="406" y="580"/>
                    <a:pt x="451" y="626"/>
                    <a:pt x="507" y="626"/>
                  </a:cubicBezTo>
                  <a:cubicBezTo>
                    <a:pt x="563" y="626"/>
                    <a:pt x="609" y="580"/>
                    <a:pt x="609" y="524"/>
                  </a:cubicBezTo>
                  <a:cubicBezTo>
                    <a:pt x="609" y="468"/>
                    <a:pt x="563" y="423"/>
                    <a:pt x="507" y="423"/>
                  </a:cubicBezTo>
                  <a:cubicBezTo>
                    <a:pt x="506" y="423"/>
                    <a:pt x="505" y="423"/>
                    <a:pt x="504" y="423"/>
                  </a:cubicBezTo>
                  <a:cubicBezTo>
                    <a:pt x="503" y="423"/>
                    <a:pt x="489" y="392"/>
                    <a:pt x="466" y="360"/>
                  </a:cubicBezTo>
                  <a:cubicBezTo>
                    <a:pt x="456" y="346"/>
                    <a:pt x="443" y="330"/>
                    <a:pt x="428" y="314"/>
                  </a:cubicBezTo>
                  <a:lnTo>
                    <a:pt x="441" y="296"/>
                  </a:lnTo>
                  <a:cubicBezTo>
                    <a:pt x="453" y="298"/>
                    <a:pt x="465" y="291"/>
                    <a:pt x="477" y="282"/>
                  </a:cubicBezTo>
                  <a:close/>
                  <a:moveTo>
                    <a:pt x="469" y="487"/>
                  </a:moveTo>
                  <a:cubicBezTo>
                    <a:pt x="479" y="476"/>
                    <a:pt x="493" y="471"/>
                    <a:pt x="507" y="471"/>
                  </a:cubicBezTo>
                  <a:cubicBezTo>
                    <a:pt x="536" y="471"/>
                    <a:pt x="560" y="495"/>
                    <a:pt x="560" y="524"/>
                  </a:cubicBezTo>
                  <a:cubicBezTo>
                    <a:pt x="560" y="553"/>
                    <a:pt x="536" y="577"/>
                    <a:pt x="507" y="577"/>
                  </a:cubicBezTo>
                  <a:cubicBezTo>
                    <a:pt x="478" y="577"/>
                    <a:pt x="454" y="553"/>
                    <a:pt x="454" y="524"/>
                  </a:cubicBezTo>
                  <a:cubicBezTo>
                    <a:pt x="454" y="510"/>
                    <a:pt x="459" y="497"/>
                    <a:pt x="469" y="487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10933A-2FA0-B002-6902-DE6423DEE6F3}"/>
              </a:ext>
            </a:extLst>
          </p:cNvPr>
          <p:cNvGrpSpPr/>
          <p:nvPr/>
        </p:nvGrpSpPr>
        <p:grpSpPr>
          <a:xfrm>
            <a:off x="203376" y="4716244"/>
            <a:ext cx="3863576" cy="646331"/>
            <a:chOff x="749429" y="4289540"/>
            <a:chExt cx="3863576" cy="64633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1F702B7-C540-AAF9-CC45-CDA495DF9E1C}"/>
                </a:ext>
              </a:extLst>
            </p:cNvPr>
            <p:cNvSpPr txBox="1"/>
            <p:nvPr/>
          </p:nvSpPr>
          <p:spPr>
            <a:xfrm>
              <a:off x="1399092" y="4289540"/>
              <a:ext cx="32139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单点应用影响和成本损失半径</a:t>
              </a:r>
              <a:endParaRPr kumimoji="1" lang="en-US" altLang="zh-CN" dirty="0"/>
            </a:p>
            <a:p>
              <a:r>
                <a:rPr kumimoji="1" lang="zh-CN" altLang="en-US" dirty="0"/>
                <a:t>进一步放大</a:t>
              </a:r>
            </a:p>
          </p:txBody>
        </p:sp>
        <p:sp>
          <p:nvSpPr>
            <p:cNvPr id="40" name="bomb-on-target_65979">
              <a:extLst>
                <a:ext uri="{FF2B5EF4-FFF2-40B4-BE49-F238E27FC236}">
                  <a16:creationId xmlns:a16="http://schemas.microsoft.com/office/drawing/2014/main" id="{8E866CCB-97EF-5696-4CCA-9A57B0D28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429" y="4348024"/>
              <a:ext cx="529239" cy="529361"/>
            </a:xfrm>
            <a:custGeom>
              <a:avLst/>
              <a:gdLst>
                <a:gd name="connsiteX0" fmla="*/ 180553 w 577502"/>
                <a:gd name="connsiteY0" fmla="*/ 192679 h 577634"/>
                <a:gd name="connsiteX1" fmla="*/ 253430 w 577502"/>
                <a:gd name="connsiteY1" fmla="*/ 218460 h 577634"/>
                <a:gd name="connsiteX2" fmla="*/ 229445 w 577502"/>
                <a:gd name="connsiteY2" fmla="*/ 301325 h 577634"/>
                <a:gd name="connsiteX3" fmla="*/ 242360 w 577502"/>
                <a:gd name="connsiteY3" fmla="*/ 334471 h 577634"/>
                <a:gd name="connsiteX4" fmla="*/ 275569 w 577502"/>
                <a:gd name="connsiteY4" fmla="*/ 347361 h 577634"/>
                <a:gd name="connsiteX5" fmla="*/ 359516 w 577502"/>
                <a:gd name="connsiteY5" fmla="*/ 323422 h 577634"/>
                <a:gd name="connsiteX6" fmla="*/ 374275 w 577502"/>
                <a:gd name="connsiteY6" fmla="*/ 351044 h 577634"/>
                <a:gd name="connsiteX7" fmla="*/ 369663 w 577502"/>
                <a:gd name="connsiteY7" fmla="*/ 437593 h 577634"/>
                <a:gd name="connsiteX8" fmla="*/ 329073 w 577502"/>
                <a:gd name="connsiteY8" fmla="*/ 452324 h 577634"/>
                <a:gd name="connsiteX9" fmla="*/ 197158 w 577502"/>
                <a:gd name="connsiteY9" fmla="*/ 379587 h 577634"/>
                <a:gd name="connsiteX10" fmla="*/ 135351 w 577502"/>
                <a:gd name="connsiteY10" fmla="*/ 293959 h 577634"/>
                <a:gd name="connsiteX11" fmla="*/ 139964 w 577502"/>
                <a:gd name="connsiteY11" fmla="*/ 207411 h 577634"/>
                <a:gd name="connsiteX12" fmla="*/ 180553 w 577502"/>
                <a:gd name="connsiteY12" fmla="*/ 192679 h 577634"/>
                <a:gd name="connsiteX13" fmla="*/ 130721 w 577502"/>
                <a:gd name="connsiteY13" fmla="*/ 88673 h 577634"/>
                <a:gd name="connsiteX14" fmla="*/ 302303 w 577502"/>
                <a:gd name="connsiteY14" fmla="*/ 151290 h 577634"/>
                <a:gd name="connsiteX15" fmla="*/ 299536 w 577502"/>
                <a:gd name="connsiteY15" fmla="*/ 154973 h 577634"/>
                <a:gd name="connsiteX16" fmla="*/ 265404 w 577502"/>
                <a:gd name="connsiteY16" fmla="*/ 197331 h 577634"/>
                <a:gd name="connsiteX17" fmla="*/ 130721 w 577502"/>
                <a:gd name="connsiteY17" fmla="*/ 147606 h 577634"/>
                <a:gd name="connsiteX18" fmla="*/ 77217 w 577502"/>
                <a:gd name="connsiteY18" fmla="*/ 166023 h 577634"/>
                <a:gd name="connsiteX19" fmla="*/ 161163 w 577502"/>
                <a:gd name="connsiteY19" fmla="*/ 416489 h 577634"/>
                <a:gd name="connsiteX20" fmla="*/ 358575 w 577502"/>
                <a:gd name="connsiteY20" fmla="*/ 518701 h 577634"/>
                <a:gd name="connsiteX21" fmla="*/ 411157 w 577502"/>
                <a:gd name="connsiteY21" fmla="*/ 500284 h 577634"/>
                <a:gd name="connsiteX22" fmla="*/ 423149 w 577502"/>
                <a:gd name="connsiteY22" fmla="*/ 399914 h 577634"/>
                <a:gd name="connsiteX23" fmla="*/ 379792 w 577502"/>
                <a:gd name="connsiteY23" fmla="*/ 312435 h 577634"/>
                <a:gd name="connsiteX24" fmla="*/ 423149 w 577502"/>
                <a:gd name="connsiteY24" fmla="*/ 278364 h 577634"/>
                <a:gd name="connsiteX25" fmla="*/ 425917 w 577502"/>
                <a:gd name="connsiteY25" fmla="*/ 274681 h 577634"/>
                <a:gd name="connsiteX26" fmla="*/ 479421 w 577502"/>
                <a:gd name="connsiteY26" fmla="*/ 384260 h 577634"/>
                <a:gd name="connsiteX27" fmla="*/ 453591 w 577502"/>
                <a:gd name="connsiteY27" fmla="*/ 541722 h 577634"/>
                <a:gd name="connsiteX28" fmla="*/ 358575 w 577502"/>
                <a:gd name="connsiteY28" fmla="*/ 577634 h 577634"/>
                <a:gd name="connsiteX29" fmla="*/ 118729 w 577502"/>
                <a:gd name="connsiteY29" fmla="*/ 457926 h 577634"/>
                <a:gd name="connsiteX30" fmla="*/ 35705 w 577502"/>
                <a:gd name="connsiteY30" fmla="*/ 124586 h 577634"/>
                <a:gd name="connsiteX31" fmla="*/ 130721 w 577502"/>
                <a:gd name="connsiteY31" fmla="*/ 88673 h 577634"/>
                <a:gd name="connsiteX32" fmla="*/ 483094 w 577502"/>
                <a:gd name="connsiteY32" fmla="*/ 235 h 577634"/>
                <a:gd name="connsiteX33" fmla="*/ 493240 w 577502"/>
                <a:gd name="connsiteY33" fmla="*/ 10361 h 577634"/>
                <a:gd name="connsiteX34" fmla="*/ 510763 w 577502"/>
                <a:gd name="connsiteY34" fmla="*/ 66518 h 577634"/>
                <a:gd name="connsiteX35" fmla="*/ 567024 w 577502"/>
                <a:gd name="connsiteY35" fmla="*/ 84009 h 577634"/>
                <a:gd name="connsiteX36" fmla="*/ 577170 w 577502"/>
                <a:gd name="connsiteY36" fmla="*/ 95056 h 577634"/>
                <a:gd name="connsiteX37" fmla="*/ 573480 w 577502"/>
                <a:gd name="connsiteY37" fmla="*/ 108865 h 577634"/>
                <a:gd name="connsiteX38" fmla="*/ 521831 w 577502"/>
                <a:gd name="connsiteY38" fmla="*/ 160419 h 577634"/>
                <a:gd name="connsiteX39" fmla="*/ 508919 w 577502"/>
                <a:gd name="connsiteY39" fmla="*/ 164101 h 577634"/>
                <a:gd name="connsiteX40" fmla="*/ 476638 w 577502"/>
                <a:gd name="connsiteY40" fmla="*/ 157657 h 577634"/>
                <a:gd name="connsiteX41" fmla="*/ 401931 w 577502"/>
                <a:gd name="connsiteY41" fmla="*/ 257082 h 577634"/>
                <a:gd name="connsiteX42" fmla="*/ 274652 w 577502"/>
                <a:gd name="connsiteY42" fmla="*/ 317841 h 577634"/>
                <a:gd name="connsiteX43" fmla="*/ 263585 w 577502"/>
                <a:gd name="connsiteY43" fmla="*/ 314159 h 577634"/>
                <a:gd name="connsiteX44" fmla="*/ 258973 w 577502"/>
                <a:gd name="connsiteY44" fmla="*/ 303112 h 577634"/>
                <a:gd name="connsiteX45" fmla="*/ 319845 w 577502"/>
                <a:gd name="connsiteY45" fmla="*/ 176069 h 577634"/>
                <a:gd name="connsiteX46" fmla="*/ 420377 w 577502"/>
                <a:gd name="connsiteY46" fmla="*/ 101501 h 577634"/>
                <a:gd name="connsiteX47" fmla="*/ 413921 w 577502"/>
                <a:gd name="connsiteY47" fmla="*/ 69280 h 577634"/>
                <a:gd name="connsiteX48" fmla="*/ 417610 w 577502"/>
                <a:gd name="connsiteY48" fmla="*/ 55471 h 577634"/>
                <a:gd name="connsiteX49" fmla="*/ 469260 w 577502"/>
                <a:gd name="connsiteY49" fmla="*/ 4838 h 577634"/>
                <a:gd name="connsiteX50" fmla="*/ 483094 w 577502"/>
                <a:gd name="connsiteY50" fmla="*/ 235 h 5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7502" h="577634">
                  <a:moveTo>
                    <a:pt x="180553" y="192679"/>
                  </a:moveTo>
                  <a:cubicBezTo>
                    <a:pt x="201770" y="192679"/>
                    <a:pt x="226677" y="201887"/>
                    <a:pt x="253430" y="218460"/>
                  </a:cubicBezTo>
                  <a:cubicBezTo>
                    <a:pt x="231290" y="262654"/>
                    <a:pt x="229445" y="299484"/>
                    <a:pt x="229445" y="301325"/>
                  </a:cubicBezTo>
                  <a:cubicBezTo>
                    <a:pt x="229445" y="314215"/>
                    <a:pt x="234057" y="326185"/>
                    <a:pt x="242360" y="334471"/>
                  </a:cubicBezTo>
                  <a:cubicBezTo>
                    <a:pt x="251585" y="343678"/>
                    <a:pt x="263577" y="348282"/>
                    <a:pt x="275569" y="347361"/>
                  </a:cubicBezTo>
                  <a:cubicBezTo>
                    <a:pt x="278337" y="347361"/>
                    <a:pt x="315236" y="345520"/>
                    <a:pt x="359516" y="323422"/>
                  </a:cubicBezTo>
                  <a:cubicBezTo>
                    <a:pt x="365050" y="332630"/>
                    <a:pt x="370585" y="341837"/>
                    <a:pt x="374275" y="351044"/>
                  </a:cubicBezTo>
                  <a:cubicBezTo>
                    <a:pt x="396415" y="400764"/>
                    <a:pt x="380733" y="426544"/>
                    <a:pt x="369663" y="437593"/>
                  </a:cubicBezTo>
                  <a:cubicBezTo>
                    <a:pt x="362283" y="444038"/>
                    <a:pt x="350291" y="452324"/>
                    <a:pt x="329073" y="452324"/>
                  </a:cubicBezTo>
                  <a:cubicBezTo>
                    <a:pt x="293096" y="452324"/>
                    <a:pt x="242360" y="424702"/>
                    <a:pt x="197158" y="379587"/>
                  </a:cubicBezTo>
                  <a:cubicBezTo>
                    <a:pt x="169483" y="351965"/>
                    <a:pt x="147344" y="321581"/>
                    <a:pt x="135351" y="293959"/>
                  </a:cubicBezTo>
                  <a:cubicBezTo>
                    <a:pt x="114134" y="244240"/>
                    <a:pt x="128894" y="218460"/>
                    <a:pt x="139964" y="207411"/>
                  </a:cubicBezTo>
                  <a:cubicBezTo>
                    <a:pt x="147344" y="200966"/>
                    <a:pt x="160258" y="192679"/>
                    <a:pt x="180553" y="192679"/>
                  </a:cubicBezTo>
                  <a:close/>
                  <a:moveTo>
                    <a:pt x="130721" y="88673"/>
                  </a:moveTo>
                  <a:cubicBezTo>
                    <a:pt x="184225" y="88673"/>
                    <a:pt x="245109" y="111694"/>
                    <a:pt x="302303" y="151290"/>
                  </a:cubicBezTo>
                  <a:cubicBezTo>
                    <a:pt x="301381" y="153131"/>
                    <a:pt x="300458" y="154052"/>
                    <a:pt x="299536" y="154973"/>
                  </a:cubicBezTo>
                  <a:cubicBezTo>
                    <a:pt x="284776" y="168786"/>
                    <a:pt x="274629" y="183519"/>
                    <a:pt x="265404" y="197331"/>
                  </a:cubicBezTo>
                  <a:cubicBezTo>
                    <a:pt x="218357" y="166023"/>
                    <a:pt x="170388" y="147606"/>
                    <a:pt x="130721" y="147606"/>
                  </a:cubicBezTo>
                  <a:cubicBezTo>
                    <a:pt x="107659" y="147606"/>
                    <a:pt x="89209" y="154052"/>
                    <a:pt x="77217" y="166023"/>
                  </a:cubicBezTo>
                  <a:cubicBezTo>
                    <a:pt x="37550" y="205619"/>
                    <a:pt x="62457" y="317960"/>
                    <a:pt x="161163" y="416489"/>
                  </a:cubicBezTo>
                  <a:cubicBezTo>
                    <a:pt x="223892" y="479105"/>
                    <a:pt x="299536" y="518701"/>
                    <a:pt x="358575" y="518701"/>
                  </a:cubicBezTo>
                  <a:cubicBezTo>
                    <a:pt x="381637" y="518701"/>
                    <a:pt x="399165" y="512255"/>
                    <a:pt x="411157" y="500284"/>
                  </a:cubicBezTo>
                  <a:cubicBezTo>
                    <a:pt x="431451" y="480026"/>
                    <a:pt x="435141" y="444114"/>
                    <a:pt x="423149" y="399914"/>
                  </a:cubicBezTo>
                  <a:cubicBezTo>
                    <a:pt x="414847" y="371368"/>
                    <a:pt x="400087" y="340981"/>
                    <a:pt x="379792" y="312435"/>
                  </a:cubicBezTo>
                  <a:cubicBezTo>
                    <a:pt x="394552" y="303227"/>
                    <a:pt x="408389" y="292177"/>
                    <a:pt x="423149" y="278364"/>
                  </a:cubicBezTo>
                  <a:cubicBezTo>
                    <a:pt x="424072" y="277443"/>
                    <a:pt x="424994" y="276523"/>
                    <a:pt x="425917" y="274681"/>
                  </a:cubicBezTo>
                  <a:cubicBezTo>
                    <a:pt x="450824" y="310593"/>
                    <a:pt x="469273" y="347427"/>
                    <a:pt x="479421" y="384260"/>
                  </a:cubicBezTo>
                  <a:cubicBezTo>
                    <a:pt x="498793" y="449639"/>
                    <a:pt x="489568" y="505809"/>
                    <a:pt x="453591" y="541722"/>
                  </a:cubicBezTo>
                  <a:cubicBezTo>
                    <a:pt x="429607" y="564743"/>
                    <a:pt x="397320" y="577634"/>
                    <a:pt x="358575" y="577634"/>
                  </a:cubicBezTo>
                  <a:cubicBezTo>
                    <a:pt x="282931" y="577634"/>
                    <a:pt x="193450" y="532514"/>
                    <a:pt x="118729" y="457926"/>
                  </a:cubicBezTo>
                  <a:cubicBezTo>
                    <a:pt x="1573" y="340981"/>
                    <a:pt x="-34404" y="194569"/>
                    <a:pt x="35705" y="124586"/>
                  </a:cubicBezTo>
                  <a:cubicBezTo>
                    <a:pt x="58767" y="101565"/>
                    <a:pt x="91977" y="88673"/>
                    <a:pt x="130721" y="88673"/>
                  </a:cubicBezTo>
                  <a:close/>
                  <a:moveTo>
                    <a:pt x="483094" y="235"/>
                  </a:moveTo>
                  <a:cubicBezTo>
                    <a:pt x="487706" y="2076"/>
                    <a:pt x="492317" y="5758"/>
                    <a:pt x="493240" y="10361"/>
                  </a:cubicBezTo>
                  <a:lnTo>
                    <a:pt x="510763" y="66518"/>
                  </a:lnTo>
                  <a:lnTo>
                    <a:pt x="567024" y="84009"/>
                  </a:lnTo>
                  <a:cubicBezTo>
                    <a:pt x="572558" y="85850"/>
                    <a:pt x="576247" y="89533"/>
                    <a:pt x="577170" y="95056"/>
                  </a:cubicBezTo>
                  <a:cubicBezTo>
                    <a:pt x="578092" y="99659"/>
                    <a:pt x="577170" y="105183"/>
                    <a:pt x="573480" y="108865"/>
                  </a:cubicBezTo>
                  <a:lnTo>
                    <a:pt x="521831" y="160419"/>
                  </a:lnTo>
                  <a:cubicBezTo>
                    <a:pt x="519064" y="163181"/>
                    <a:pt x="513530" y="165022"/>
                    <a:pt x="508919" y="164101"/>
                  </a:cubicBezTo>
                  <a:lnTo>
                    <a:pt x="476638" y="157657"/>
                  </a:lnTo>
                  <a:cubicBezTo>
                    <a:pt x="461881" y="187116"/>
                    <a:pt x="434212" y="224861"/>
                    <a:pt x="401931" y="257082"/>
                  </a:cubicBezTo>
                  <a:cubicBezTo>
                    <a:pt x="344748" y="314159"/>
                    <a:pt x="277419" y="317841"/>
                    <a:pt x="274652" y="317841"/>
                  </a:cubicBezTo>
                  <a:cubicBezTo>
                    <a:pt x="270041" y="317841"/>
                    <a:pt x="266351" y="316921"/>
                    <a:pt x="263585" y="314159"/>
                  </a:cubicBezTo>
                  <a:cubicBezTo>
                    <a:pt x="260818" y="310476"/>
                    <a:pt x="258973" y="306794"/>
                    <a:pt x="258973" y="303112"/>
                  </a:cubicBezTo>
                  <a:cubicBezTo>
                    <a:pt x="258973" y="300350"/>
                    <a:pt x="262662" y="233146"/>
                    <a:pt x="319845" y="176069"/>
                  </a:cubicBezTo>
                  <a:cubicBezTo>
                    <a:pt x="352126" y="143848"/>
                    <a:pt x="389941" y="115310"/>
                    <a:pt x="420377" y="101501"/>
                  </a:cubicBezTo>
                  <a:lnTo>
                    <a:pt x="413921" y="69280"/>
                  </a:lnTo>
                  <a:cubicBezTo>
                    <a:pt x="412999" y="63756"/>
                    <a:pt x="413921" y="59153"/>
                    <a:pt x="417610" y="55471"/>
                  </a:cubicBezTo>
                  <a:lnTo>
                    <a:pt x="469260" y="4838"/>
                  </a:lnTo>
                  <a:cubicBezTo>
                    <a:pt x="472949" y="1155"/>
                    <a:pt x="477560" y="-686"/>
                    <a:pt x="483094" y="235"/>
                  </a:cubicBezTo>
                  <a:close/>
                </a:path>
              </a:pathLst>
            </a:custGeom>
            <a:solidFill>
              <a:srgbClr val="BA1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sharing-connections_77578">
            <a:extLst>
              <a:ext uri="{FF2B5EF4-FFF2-40B4-BE49-F238E27FC236}">
                <a16:creationId xmlns:a16="http://schemas.microsoft.com/office/drawing/2014/main" id="{00A21DE5-A6BF-BFB9-F802-A767CDA064A1}"/>
              </a:ext>
            </a:extLst>
          </p:cNvPr>
          <p:cNvSpPr>
            <a:spLocks noChangeAspect="1"/>
          </p:cNvSpPr>
          <p:nvPr/>
        </p:nvSpPr>
        <p:spPr>
          <a:xfrm>
            <a:off x="8160761" y="4770234"/>
            <a:ext cx="547928" cy="453918"/>
          </a:xfrm>
          <a:custGeom>
            <a:avLst/>
            <a:gdLst>
              <a:gd name="T0" fmla="*/ 7160 w 8160"/>
              <a:gd name="T1" fmla="*/ 0 h 6770"/>
              <a:gd name="T2" fmla="*/ 6160 w 8160"/>
              <a:gd name="T3" fmla="*/ 1000 h 6770"/>
              <a:gd name="T4" fmla="*/ 6512 w 8160"/>
              <a:gd name="T5" fmla="*/ 1760 h 6770"/>
              <a:gd name="T6" fmla="*/ 5572 w 8160"/>
              <a:gd name="T7" fmla="*/ 3545 h 6770"/>
              <a:gd name="T8" fmla="*/ 5312 w 8160"/>
              <a:gd name="T9" fmla="*/ 3510 h 6770"/>
              <a:gd name="T10" fmla="*/ 4736 w 8160"/>
              <a:gd name="T11" fmla="*/ 3694 h 6770"/>
              <a:gd name="T12" fmla="*/ 4021 w 8160"/>
              <a:gd name="T13" fmla="*/ 3049 h 6770"/>
              <a:gd name="T14" fmla="*/ 4150 w 8160"/>
              <a:gd name="T15" fmla="*/ 2559 h 6770"/>
              <a:gd name="T16" fmla="*/ 3150 w 8160"/>
              <a:gd name="T17" fmla="*/ 1560 h 6770"/>
              <a:gd name="T18" fmla="*/ 2150 w 8160"/>
              <a:gd name="T19" fmla="*/ 2559 h 6770"/>
              <a:gd name="T20" fmla="*/ 2425 w 8160"/>
              <a:gd name="T21" fmla="*/ 3247 h 6770"/>
              <a:gd name="T22" fmla="*/ 1360 w 8160"/>
              <a:gd name="T23" fmla="*/ 4838 h 6770"/>
              <a:gd name="T24" fmla="*/ 1000 w 8160"/>
              <a:gd name="T25" fmla="*/ 4771 h 6770"/>
              <a:gd name="T26" fmla="*/ 0 w 8160"/>
              <a:gd name="T27" fmla="*/ 5770 h 6770"/>
              <a:gd name="T28" fmla="*/ 1000 w 8160"/>
              <a:gd name="T29" fmla="*/ 6770 h 6770"/>
              <a:gd name="T30" fmla="*/ 2000 w 8160"/>
              <a:gd name="T31" fmla="*/ 5770 h 6770"/>
              <a:gd name="T32" fmla="*/ 1725 w 8160"/>
              <a:gd name="T33" fmla="*/ 5083 h 6770"/>
              <a:gd name="T34" fmla="*/ 2790 w 8160"/>
              <a:gd name="T35" fmla="*/ 3492 h 6770"/>
              <a:gd name="T36" fmla="*/ 3150 w 8160"/>
              <a:gd name="T37" fmla="*/ 3559 h 6770"/>
              <a:gd name="T38" fmla="*/ 3726 w 8160"/>
              <a:gd name="T39" fmla="*/ 3376 h 6770"/>
              <a:gd name="T40" fmla="*/ 4441 w 8160"/>
              <a:gd name="T41" fmla="*/ 4021 h 6770"/>
              <a:gd name="T42" fmla="*/ 4313 w 8160"/>
              <a:gd name="T43" fmla="*/ 4510 h 6770"/>
              <a:gd name="T44" fmla="*/ 5312 w 8160"/>
              <a:gd name="T45" fmla="*/ 5510 h 6770"/>
              <a:gd name="T46" fmla="*/ 6312 w 8160"/>
              <a:gd name="T47" fmla="*/ 4510 h 6770"/>
              <a:gd name="T48" fmla="*/ 5961 w 8160"/>
              <a:gd name="T49" fmla="*/ 3750 h 6770"/>
              <a:gd name="T50" fmla="*/ 6901 w 8160"/>
              <a:gd name="T51" fmla="*/ 1965 h 6770"/>
              <a:gd name="T52" fmla="*/ 7160 w 8160"/>
              <a:gd name="T53" fmla="*/ 1999 h 6770"/>
              <a:gd name="T54" fmla="*/ 8160 w 8160"/>
              <a:gd name="T55" fmla="*/ 1000 h 6770"/>
              <a:gd name="T56" fmla="*/ 7160 w 8160"/>
              <a:gd name="T57" fmla="*/ 0 h 6770"/>
              <a:gd name="T58" fmla="*/ 1000 w 8160"/>
              <a:gd name="T59" fmla="*/ 6330 h 6770"/>
              <a:gd name="T60" fmla="*/ 440 w 8160"/>
              <a:gd name="T61" fmla="*/ 5770 h 6770"/>
              <a:gd name="T62" fmla="*/ 1000 w 8160"/>
              <a:gd name="T63" fmla="*/ 5210 h 6770"/>
              <a:gd name="T64" fmla="*/ 1560 w 8160"/>
              <a:gd name="T65" fmla="*/ 5770 h 6770"/>
              <a:gd name="T66" fmla="*/ 1000 w 8160"/>
              <a:gd name="T67" fmla="*/ 6330 h 6770"/>
              <a:gd name="T68" fmla="*/ 3150 w 8160"/>
              <a:gd name="T69" fmla="*/ 3119 h 6770"/>
              <a:gd name="T70" fmla="*/ 2590 w 8160"/>
              <a:gd name="T71" fmla="*/ 2559 h 6770"/>
              <a:gd name="T72" fmla="*/ 3150 w 8160"/>
              <a:gd name="T73" fmla="*/ 1999 h 6770"/>
              <a:gd name="T74" fmla="*/ 3710 w 8160"/>
              <a:gd name="T75" fmla="*/ 2559 h 6770"/>
              <a:gd name="T76" fmla="*/ 3150 w 8160"/>
              <a:gd name="T77" fmla="*/ 3119 h 6770"/>
              <a:gd name="T78" fmla="*/ 4752 w 8160"/>
              <a:gd name="T79" fmla="*/ 4510 h 6770"/>
              <a:gd name="T80" fmla="*/ 5312 w 8160"/>
              <a:gd name="T81" fmla="*/ 3950 h 6770"/>
              <a:gd name="T82" fmla="*/ 5872 w 8160"/>
              <a:gd name="T83" fmla="*/ 4510 h 6770"/>
              <a:gd name="T84" fmla="*/ 5312 w 8160"/>
              <a:gd name="T85" fmla="*/ 5070 h 6770"/>
              <a:gd name="T86" fmla="*/ 4752 w 8160"/>
              <a:gd name="T87" fmla="*/ 4510 h 6770"/>
              <a:gd name="T88" fmla="*/ 7160 w 8160"/>
              <a:gd name="T89" fmla="*/ 1560 h 6770"/>
              <a:gd name="T90" fmla="*/ 6600 w 8160"/>
              <a:gd name="T91" fmla="*/ 1000 h 6770"/>
              <a:gd name="T92" fmla="*/ 7160 w 8160"/>
              <a:gd name="T93" fmla="*/ 440 h 6770"/>
              <a:gd name="T94" fmla="*/ 7720 w 8160"/>
              <a:gd name="T95" fmla="*/ 1000 h 6770"/>
              <a:gd name="T96" fmla="*/ 7160 w 8160"/>
              <a:gd name="T97" fmla="*/ 1560 h 6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160" h="6770">
                <a:moveTo>
                  <a:pt x="7160" y="0"/>
                </a:moveTo>
                <a:cubicBezTo>
                  <a:pt x="6609" y="0"/>
                  <a:pt x="6160" y="448"/>
                  <a:pt x="6160" y="1000"/>
                </a:cubicBezTo>
                <a:cubicBezTo>
                  <a:pt x="6160" y="1304"/>
                  <a:pt x="6297" y="1576"/>
                  <a:pt x="6512" y="1760"/>
                </a:cubicBezTo>
                <a:lnTo>
                  <a:pt x="5572" y="3545"/>
                </a:lnTo>
                <a:cubicBezTo>
                  <a:pt x="5489" y="3522"/>
                  <a:pt x="5402" y="3510"/>
                  <a:pt x="5312" y="3510"/>
                </a:cubicBezTo>
                <a:cubicBezTo>
                  <a:pt x="5098" y="3510"/>
                  <a:pt x="4899" y="3579"/>
                  <a:pt x="4736" y="3694"/>
                </a:cubicBezTo>
                <a:lnTo>
                  <a:pt x="4021" y="3049"/>
                </a:lnTo>
                <a:cubicBezTo>
                  <a:pt x="4103" y="2904"/>
                  <a:pt x="4150" y="2737"/>
                  <a:pt x="4150" y="2559"/>
                </a:cubicBezTo>
                <a:cubicBezTo>
                  <a:pt x="4150" y="2008"/>
                  <a:pt x="3701" y="1560"/>
                  <a:pt x="3150" y="1560"/>
                </a:cubicBezTo>
                <a:cubicBezTo>
                  <a:pt x="2598" y="1560"/>
                  <a:pt x="2150" y="2008"/>
                  <a:pt x="2150" y="2559"/>
                </a:cubicBezTo>
                <a:cubicBezTo>
                  <a:pt x="2150" y="2826"/>
                  <a:pt x="2255" y="3068"/>
                  <a:pt x="2425" y="3247"/>
                </a:cubicBezTo>
                <a:lnTo>
                  <a:pt x="1360" y="4838"/>
                </a:lnTo>
                <a:cubicBezTo>
                  <a:pt x="1248" y="4795"/>
                  <a:pt x="1127" y="4771"/>
                  <a:pt x="1000" y="4771"/>
                </a:cubicBezTo>
                <a:cubicBezTo>
                  <a:pt x="449" y="4771"/>
                  <a:pt x="0" y="5219"/>
                  <a:pt x="0" y="5770"/>
                </a:cubicBezTo>
                <a:cubicBezTo>
                  <a:pt x="0" y="6322"/>
                  <a:pt x="449" y="6770"/>
                  <a:pt x="1000" y="6770"/>
                </a:cubicBezTo>
                <a:cubicBezTo>
                  <a:pt x="1551" y="6770"/>
                  <a:pt x="2000" y="6322"/>
                  <a:pt x="2000" y="5770"/>
                </a:cubicBezTo>
                <a:cubicBezTo>
                  <a:pt x="2000" y="5504"/>
                  <a:pt x="1895" y="5262"/>
                  <a:pt x="1725" y="5083"/>
                </a:cubicBezTo>
                <a:lnTo>
                  <a:pt x="2790" y="3492"/>
                </a:lnTo>
                <a:cubicBezTo>
                  <a:pt x="2902" y="3535"/>
                  <a:pt x="3023" y="3559"/>
                  <a:pt x="3150" y="3559"/>
                </a:cubicBezTo>
                <a:cubicBezTo>
                  <a:pt x="3364" y="3559"/>
                  <a:pt x="3563" y="3491"/>
                  <a:pt x="3726" y="3376"/>
                </a:cubicBezTo>
                <a:lnTo>
                  <a:pt x="4441" y="4021"/>
                </a:lnTo>
                <a:cubicBezTo>
                  <a:pt x="4359" y="4165"/>
                  <a:pt x="4313" y="4332"/>
                  <a:pt x="4313" y="4510"/>
                </a:cubicBezTo>
                <a:cubicBezTo>
                  <a:pt x="4313" y="5062"/>
                  <a:pt x="4761" y="5510"/>
                  <a:pt x="5312" y="5510"/>
                </a:cubicBezTo>
                <a:cubicBezTo>
                  <a:pt x="5864" y="5510"/>
                  <a:pt x="6312" y="5062"/>
                  <a:pt x="6312" y="4510"/>
                </a:cubicBezTo>
                <a:cubicBezTo>
                  <a:pt x="6312" y="4206"/>
                  <a:pt x="6176" y="3934"/>
                  <a:pt x="5961" y="3750"/>
                </a:cubicBezTo>
                <a:lnTo>
                  <a:pt x="6901" y="1965"/>
                </a:lnTo>
                <a:cubicBezTo>
                  <a:pt x="6983" y="1987"/>
                  <a:pt x="7070" y="1999"/>
                  <a:pt x="7160" y="1999"/>
                </a:cubicBezTo>
                <a:cubicBezTo>
                  <a:pt x="7711" y="1999"/>
                  <a:pt x="8160" y="1551"/>
                  <a:pt x="8160" y="1000"/>
                </a:cubicBezTo>
                <a:cubicBezTo>
                  <a:pt x="8160" y="448"/>
                  <a:pt x="7711" y="0"/>
                  <a:pt x="7160" y="0"/>
                </a:cubicBezTo>
                <a:close/>
                <a:moveTo>
                  <a:pt x="1000" y="6330"/>
                </a:moveTo>
                <a:cubicBezTo>
                  <a:pt x="691" y="6330"/>
                  <a:pt x="440" y="6079"/>
                  <a:pt x="440" y="5770"/>
                </a:cubicBezTo>
                <a:cubicBezTo>
                  <a:pt x="440" y="5462"/>
                  <a:pt x="691" y="5210"/>
                  <a:pt x="1000" y="5210"/>
                </a:cubicBezTo>
                <a:cubicBezTo>
                  <a:pt x="1309" y="5210"/>
                  <a:pt x="1560" y="5462"/>
                  <a:pt x="1560" y="5770"/>
                </a:cubicBezTo>
                <a:cubicBezTo>
                  <a:pt x="1560" y="6079"/>
                  <a:pt x="1309" y="6330"/>
                  <a:pt x="1000" y="6330"/>
                </a:cubicBezTo>
                <a:close/>
                <a:moveTo>
                  <a:pt x="3150" y="3119"/>
                </a:moveTo>
                <a:cubicBezTo>
                  <a:pt x="2841" y="3119"/>
                  <a:pt x="2590" y="2868"/>
                  <a:pt x="2590" y="2559"/>
                </a:cubicBezTo>
                <a:cubicBezTo>
                  <a:pt x="2590" y="2251"/>
                  <a:pt x="2841" y="1999"/>
                  <a:pt x="3150" y="1999"/>
                </a:cubicBezTo>
                <a:cubicBezTo>
                  <a:pt x="3458" y="1999"/>
                  <a:pt x="3710" y="2251"/>
                  <a:pt x="3710" y="2559"/>
                </a:cubicBezTo>
                <a:cubicBezTo>
                  <a:pt x="3710" y="2868"/>
                  <a:pt x="3458" y="3119"/>
                  <a:pt x="3150" y="3119"/>
                </a:cubicBezTo>
                <a:close/>
                <a:moveTo>
                  <a:pt x="4752" y="4510"/>
                </a:moveTo>
                <a:cubicBezTo>
                  <a:pt x="4752" y="4201"/>
                  <a:pt x="5004" y="3950"/>
                  <a:pt x="5312" y="3950"/>
                </a:cubicBezTo>
                <a:cubicBezTo>
                  <a:pt x="5621" y="3950"/>
                  <a:pt x="5872" y="4201"/>
                  <a:pt x="5872" y="4510"/>
                </a:cubicBezTo>
                <a:cubicBezTo>
                  <a:pt x="5872" y="4819"/>
                  <a:pt x="5621" y="5070"/>
                  <a:pt x="5312" y="5070"/>
                </a:cubicBezTo>
                <a:cubicBezTo>
                  <a:pt x="5004" y="5070"/>
                  <a:pt x="4752" y="4819"/>
                  <a:pt x="4752" y="4510"/>
                </a:cubicBezTo>
                <a:close/>
                <a:moveTo>
                  <a:pt x="7160" y="1560"/>
                </a:moveTo>
                <a:cubicBezTo>
                  <a:pt x="6851" y="1560"/>
                  <a:pt x="6600" y="1308"/>
                  <a:pt x="6600" y="1000"/>
                </a:cubicBezTo>
                <a:cubicBezTo>
                  <a:pt x="6600" y="691"/>
                  <a:pt x="6851" y="440"/>
                  <a:pt x="7160" y="440"/>
                </a:cubicBezTo>
                <a:cubicBezTo>
                  <a:pt x="7469" y="440"/>
                  <a:pt x="7720" y="691"/>
                  <a:pt x="7720" y="1000"/>
                </a:cubicBezTo>
                <a:cubicBezTo>
                  <a:pt x="7720" y="1308"/>
                  <a:pt x="7469" y="1560"/>
                  <a:pt x="7160" y="1560"/>
                </a:cubicBezTo>
                <a:close/>
              </a:path>
            </a:pathLst>
          </a:custGeom>
          <a:solidFill>
            <a:srgbClr val="BA1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070093E-AB49-43E1-C015-6C1FF436438B}"/>
              </a:ext>
            </a:extLst>
          </p:cNvPr>
          <p:cNvSpPr/>
          <p:nvPr/>
        </p:nvSpPr>
        <p:spPr>
          <a:xfrm>
            <a:off x="17491576" y="2774814"/>
            <a:ext cx="2246426" cy="2246426"/>
          </a:xfrm>
          <a:prstGeom prst="ellipse">
            <a:avLst/>
          </a:prstGeom>
          <a:solidFill>
            <a:srgbClr val="C705FB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B3C2E16-66F7-FCE7-FF28-1D4CD00979ED}"/>
              </a:ext>
            </a:extLst>
          </p:cNvPr>
          <p:cNvSpPr/>
          <p:nvPr/>
        </p:nvSpPr>
        <p:spPr>
          <a:xfrm>
            <a:off x="17668261" y="2951499"/>
            <a:ext cx="1893056" cy="1893056"/>
          </a:xfrm>
          <a:prstGeom prst="ellipse">
            <a:avLst/>
          </a:prstGeom>
          <a:gradFill flip="none" rotWithShape="1">
            <a:gsLst>
              <a:gs pos="11000">
                <a:srgbClr val="BA16F6"/>
              </a:gs>
              <a:gs pos="40000">
                <a:srgbClr val="BA16F6"/>
              </a:gs>
              <a:gs pos="83000">
                <a:srgbClr val="BA16F6">
                  <a:alpha val="4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0E18F95-F429-0126-7A7C-BC70BF90C117}"/>
              </a:ext>
            </a:extLst>
          </p:cNvPr>
          <p:cNvSpPr/>
          <p:nvPr/>
        </p:nvSpPr>
        <p:spPr>
          <a:xfrm>
            <a:off x="17238818" y="2522056"/>
            <a:ext cx="2751941" cy="2751941"/>
          </a:xfrm>
          <a:prstGeom prst="ellipse">
            <a:avLst/>
          </a:prstGeom>
          <a:noFill/>
          <a:ln>
            <a:solidFill>
              <a:srgbClr val="4873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F3FBB5F-EFD1-0A0E-ED99-D64FAE5F6476}"/>
              </a:ext>
            </a:extLst>
          </p:cNvPr>
          <p:cNvSpPr/>
          <p:nvPr/>
        </p:nvSpPr>
        <p:spPr>
          <a:xfrm>
            <a:off x="16999032" y="2282270"/>
            <a:ext cx="3231515" cy="323151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428D3DD-3806-EE49-1C4B-59A7CF51B529}"/>
              </a:ext>
            </a:extLst>
          </p:cNvPr>
          <p:cNvSpPr/>
          <p:nvPr/>
        </p:nvSpPr>
        <p:spPr>
          <a:xfrm>
            <a:off x="16323921" y="1607159"/>
            <a:ext cx="4581735" cy="458173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A3FA34A-FAA5-CBC2-79F6-8089E71D2B7B}"/>
              </a:ext>
            </a:extLst>
          </p:cNvPr>
          <p:cNvSpPr txBox="1"/>
          <p:nvPr/>
        </p:nvSpPr>
        <p:spPr>
          <a:xfrm>
            <a:off x="17898002" y="3568913"/>
            <a:ext cx="186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竞争力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71C53FB-1A59-52C8-EE49-91152B1266D7}"/>
              </a:ext>
            </a:extLst>
          </p:cNvPr>
          <p:cNvGrpSpPr/>
          <p:nvPr/>
        </p:nvGrpSpPr>
        <p:grpSpPr>
          <a:xfrm>
            <a:off x="19820857" y="4077975"/>
            <a:ext cx="1789746" cy="445191"/>
            <a:chOff x="7665029" y="2306693"/>
            <a:chExt cx="1789746" cy="445191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DCB4D3-B29B-7250-68FA-C51F5C50E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5029" y="2306693"/>
              <a:ext cx="445191" cy="445191"/>
            </a:xfrm>
            <a:prstGeom prst="ellipse">
              <a:avLst/>
            </a:prstGeom>
            <a:solidFill>
              <a:srgbClr val="C705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3A4D18E-548B-4199-B2FD-7CFDFFEF2EC0}"/>
                </a:ext>
              </a:extLst>
            </p:cNvPr>
            <p:cNvSpPr txBox="1"/>
            <p:nvPr/>
          </p:nvSpPr>
          <p:spPr>
            <a:xfrm>
              <a:off x="8110220" y="2378178"/>
              <a:ext cx="1344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BA16F6"/>
                  </a:solidFill>
                </a:rPr>
                <a:t>可用性</a:t>
              </a: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BEE1BF38-BF2A-867E-81FA-67DFBE9850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76327" y="2386784"/>
              <a:ext cx="222596" cy="271663"/>
            </a:xfrm>
            <a:custGeom>
              <a:avLst/>
              <a:gdLst>
                <a:gd name="T0" fmla="*/ 266962 w 2129"/>
                <a:gd name="T1" fmla="*/ 196162 h 2595"/>
                <a:gd name="T2" fmla="*/ 230849 w 2129"/>
                <a:gd name="T3" fmla="*/ 115283 h 2595"/>
                <a:gd name="T4" fmla="*/ 181818 w 2129"/>
                <a:gd name="T5" fmla="*/ 39676 h 2595"/>
                <a:gd name="T6" fmla="*/ 182234 w 2129"/>
                <a:gd name="T7" fmla="*/ 34405 h 2595"/>
                <a:gd name="T8" fmla="*/ 147788 w 2129"/>
                <a:gd name="T9" fmla="*/ 0 h 2595"/>
                <a:gd name="T10" fmla="*/ 113341 w 2129"/>
                <a:gd name="T11" fmla="*/ 34405 h 2595"/>
                <a:gd name="T12" fmla="*/ 113758 w 2129"/>
                <a:gd name="T13" fmla="*/ 39676 h 2595"/>
                <a:gd name="T14" fmla="*/ 64865 w 2129"/>
                <a:gd name="T15" fmla="*/ 115283 h 2595"/>
                <a:gd name="T16" fmla="*/ 28613 w 2129"/>
                <a:gd name="T17" fmla="*/ 196162 h 2595"/>
                <a:gd name="T18" fmla="*/ 0 w 2129"/>
                <a:gd name="T19" fmla="*/ 252763 h 2595"/>
                <a:gd name="T20" fmla="*/ 28613 w 2129"/>
                <a:gd name="T21" fmla="*/ 287584 h 2595"/>
                <a:gd name="T22" fmla="*/ 97229 w 2129"/>
                <a:gd name="T23" fmla="*/ 307838 h 2595"/>
                <a:gd name="T24" fmla="*/ 97229 w 2129"/>
                <a:gd name="T25" fmla="*/ 309364 h 2595"/>
                <a:gd name="T26" fmla="*/ 147788 w 2129"/>
                <a:gd name="T27" fmla="*/ 359861 h 2595"/>
                <a:gd name="T28" fmla="*/ 198346 w 2129"/>
                <a:gd name="T29" fmla="*/ 309364 h 2595"/>
                <a:gd name="T30" fmla="*/ 198346 w 2129"/>
                <a:gd name="T31" fmla="*/ 307838 h 2595"/>
                <a:gd name="T32" fmla="*/ 267101 w 2129"/>
                <a:gd name="T33" fmla="*/ 287584 h 2595"/>
                <a:gd name="T34" fmla="*/ 295575 w 2129"/>
                <a:gd name="T35" fmla="*/ 252763 h 2595"/>
                <a:gd name="T36" fmla="*/ 266962 w 2129"/>
                <a:gd name="T37" fmla="*/ 196162 h 2595"/>
                <a:gd name="T38" fmla="*/ 147788 w 2129"/>
                <a:gd name="T39" fmla="*/ 20393 h 2595"/>
                <a:gd name="T40" fmla="*/ 161816 w 2129"/>
                <a:gd name="T41" fmla="*/ 34405 h 2595"/>
                <a:gd name="T42" fmla="*/ 147788 w 2129"/>
                <a:gd name="T43" fmla="*/ 48555 h 2595"/>
                <a:gd name="T44" fmla="*/ 133759 w 2129"/>
                <a:gd name="T45" fmla="*/ 34405 h 2595"/>
                <a:gd name="T46" fmla="*/ 147788 w 2129"/>
                <a:gd name="T47" fmla="*/ 20393 h 2595"/>
                <a:gd name="T48" fmla="*/ 43336 w 2129"/>
                <a:gd name="T49" fmla="*/ 210173 h 2595"/>
                <a:gd name="T50" fmla="*/ 85145 w 2129"/>
                <a:gd name="T51" fmla="*/ 115283 h 2595"/>
                <a:gd name="T52" fmla="*/ 122925 w 2129"/>
                <a:gd name="T53" fmla="*/ 57988 h 2595"/>
                <a:gd name="T54" fmla="*/ 147788 w 2129"/>
                <a:gd name="T55" fmla="*/ 68809 h 2595"/>
                <a:gd name="T56" fmla="*/ 172789 w 2129"/>
                <a:gd name="T57" fmla="*/ 57988 h 2595"/>
                <a:gd name="T58" fmla="*/ 210431 w 2129"/>
                <a:gd name="T59" fmla="*/ 115283 h 2595"/>
                <a:gd name="T60" fmla="*/ 252239 w 2129"/>
                <a:gd name="T61" fmla="*/ 210173 h 2595"/>
                <a:gd name="T62" fmla="*/ 252517 w 2129"/>
                <a:gd name="T63" fmla="*/ 210451 h 2595"/>
                <a:gd name="T64" fmla="*/ 260434 w 2129"/>
                <a:gd name="T65" fmla="*/ 219052 h 2595"/>
                <a:gd name="T66" fmla="*/ 219598 w 2129"/>
                <a:gd name="T67" fmla="*/ 235422 h 2595"/>
                <a:gd name="T68" fmla="*/ 147788 w 2129"/>
                <a:gd name="T69" fmla="*/ 242497 h 2595"/>
                <a:gd name="T70" fmla="*/ 75977 w 2129"/>
                <a:gd name="T71" fmla="*/ 235422 h 2595"/>
                <a:gd name="T72" fmla="*/ 35141 w 2129"/>
                <a:gd name="T73" fmla="*/ 219052 h 2595"/>
                <a:gd name="T74" fmla="*/ 43336 w 2129"/>
                <a:gd name="T75" fmla="*/ 210173 h 2595"/>
                <a:gd name="T76" fmla="*/ 147788 w 2129"/>
                <a:gd name="T77" fmla="*/ 339607 h 2595"/>
                <a:gd name="T78" fmla="*/ 117508 w 2129"/>
                <a:gd name="T79" fmla="*/ 310197 h 2595"/>
                <a:gd name="T80" fmla="*/ 147788 w 2129"/>
                <a:gd name="T81" fmla="*/ 311445 h 2595"/>
                <a:gd name="T82" fmla="*/ 178067 w 2129"/>
                <a:gd name="T83" fmla="*/ 310197 h 2595"/>
                <a:gd name="T84" fmla="*/ 147788 w 2129"/>
                <a:gd name="T85" fmla="*/ 339607 h 2595"/>
                <a:gd name="T86" fmla="*/ 147788 w 2129"/>
                <a:gd name="T87" fmla="*/ 291052 h 2595"/>
                <a:gd name="T88" fmla="*/ 20418 w 2129"/>
                <a:gd name="T89" fmla="*/ 252763 h 2595"/>
                <a:gd name="T90" fmla="*/ 24585 w 2129"/>
                <a:gd name="T91" fmla="*/ 234035 h 2595"/>
                <a:gd name="T92" fmla="*/ 73199 w 2129"/>
                <a:gd name="T93" fmla="*/ 254428 h 2595"/>
                <a:gd name="T94" fmla="*/ 147788 w 2129"/>
                <a:gd name="T95" fmla="*/ 262890 h 2595"/>
                <a:gd name="T96" fmla="*/ 222376 w 2129"/>
                <a:gd name="T97" fmla="*/ 254428 h 2595"/>
                <a:gd name="T98" fmla="*/ 270990 w 2129"/>
                <a:gd name="T99" fmla="*/ 234035 h 2595"/>
                <a:gd name="T100" fmla="*/ 275296 w 2129"/>
                <a:gd name="T101" fmla="*/ 252763 h 2595"/>
                <a:gd name="T102" fmla="*/ 147788 w 2129"/>
                <a:gd name="T103" fmla="*/ 291052 h 259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29" h="2595">
                  <a:moveTo>
                    <a:pt x="1922" y="1414"/>
                  </a:moveTo>
                  <a:cubicBezTo>
                    <a:pt x="1794" y="1281"/>
                    <a:pt x="1662" y="1143"/>
                    <a:pt x="1662" y="831"/>
                  </a:cubicBezTo>
                  <a:cubicBezTo>
                    <a:pt x="1662" y="595"/>
                    <a:pt x="1524" y="383"/>
                    <a:pt x="1309" y="286"/>
                  </a:cubicBezTo>
                  <a:cubicBezTo>
                    <a:pt x="1311" y="273"/>
                    <a:pt x="1312" y="261"/>
                    <a:pt x="1312" y="248"/>
                  </a:cubicBezTo>
                  <a:cubicBezTo>
                    <a:pt x="1312" y="112"/>
                    <a:pt x="1200" y="0"/>
                    <a:pt x="1064" y="0"/>
                  </a:cubicBezTo>
                  <a:cubicBezTo>
                    <a:pt x="928" y="0"/>
                    <a:pt x="816" y="112"/>
                    <a:pt x="816" y="248"/>
                  </a:cubicBezTo>
                  <a:cubicBezTo>
                    <a:pt x="816" y="261"/>
                    <a:pt x="817" y="273"/>
                    <a:pt x="819" y="286"/>
                  </a:cubicBezTo>
                  <a:cubicBezTo>
                    <a:pt x="605" y="383"/>
                    <a:pt x="467" y="595"/>
                    <a:pt x="467" y="831"/>
                  </a:cubicBezTo>
                  <a:cubicBezTo>
                    <a:pt x="467" y="1143"/>
                    <a:pt x="334" y="1281"/>
                    <a:pt x="206" y="1414"/>
                  </a:cubicBezTo>
                  <a:cubicBezTo>
                    <a:pt x="100" y="1525"/>
                    <a:pt x="0" y="1630"/>
                    <a:pt x="0" y="1822"/>
                  </a:cubicBezTo>
                  <a:cubicBezTo>
                    <a:pt x="0" y="1914"/>
                    <a:pt x="71" y="2000"/>
                    <a:pt x="206" y="2073"/>
                  </a:cubicBezTo>
                  <a:cubicBezTo>
                    <a:pt x="331" y="2140"/>
                    <a:pt x="501" y="2191"/>
                    <a:pt x="700" y="2219"/>
                  </a:cubicBezTo>
                  <a:cubicBezTo>
                    <a:pt x="700" y="2223"/>
                    <a:pt x="700" y="2226"/>
                    <a:pt x="700" y="2230"/>
                  </a:cubicBezTo>
                  <a:cubicBezTo>
                    <a:pt x="700" y="2431"/>
                    <a:pt x="863" y="2594"/>
                    <a:pt x="1064" y="2594"/>
                  </a:cubicBezTo>
                  <a:cubicBezTo>
                    <a:pt x="1265" y="2594"/>
                    <a:pt x="1428" y="2431"/>
                    <a:pt x="1428" y="2230"/>
                  </a:cubicBezTo>
                  <a:cubicBezTo>
                    <a:pt x="1428" y="2226"/>
                    <a:pt x="1428" y="2223"/>
                    <a:pt x="1428" y="2219"/>
                  </a:cubicBezTo>
                  <a:cubicBezTo>
                    <a:pt x="1627" y="2191"/>
                    <a:pt x="1798" y="2140"/>
                    <a:pt x="1923" y="2073"/>
                  </a:cubicBezTo>
                  <a:cubicBezTo>
                    <a:pt x="2057" y="2000"/>
                    <a:pt x="2128" y="1914"/>
                    <a:pt x="2128" y="1822"/>
                  </a:cubicBezTo>
                  <a:cubicBezTo>
                    <a:pt x="2128" y="1630"/>
                    <a:pt x="2028" y="1525"/>
                    <a:pt x="1922" y="1414"/>
                  </a:cubicBezTo>
                  <a:close/>
                  <a:moveTo>
                    <a:pt x="1064" y="147"/>
                  </a:moveTo>
                  <a:cubicBezTo>
                    <a:pt x="1120" y="147"/>
                    <a:pt x="1165" y="192"/>
                    <a:pt x="1165" y="248"/>
                  </a:cubicBezTo>
                  <a:cubicBezTo>
                    <a:pt x="1165" y="304"/>
                    <a:pt x="1120" y="350"/>
                    <a:pt x="1064" y="350"/>
                  </a:cubicBezTo>
                  <a:cubicBezTo>
                    <a:pt x="1009" y="350"/>
                    <a:pt x="963" y="304"/>
                    <a:pt x="963" y="248"/>
                  </a:cubicBezTo>
                  <a:cubicBezTo>
                    <a:pt x="963" y="192"/>
                    <a:pt x="1009" y="147"/>
                    <a:pt x="1064" y="147"/>
                  </a:cubicBezTo>
                  <a:close/>
                  <a:moveTo>
                    <a:pt x="312" y="1515"/>
                  </a:moveTo>
                  <a:cubicBezTo>
                    <a:pt x="446" y="1375"/>
                    <a:pt x="613" y="1202"/>
                    <a:pt x="613" y="831"/>
                  </a:cubicBezTo>
                  <a:cubicBezTo>
                    <a:pt x="613" y="651"/>
                    <a:pt x="719" y="490"/>
                    <a:pt x="885" y="418"/>
                  </a:cubicBezTo>
                  <a:cubicBezTo>
                    <a:pt x="932" y="468"/>
                    <a:pt x="997" y="496"/>
                    <a:pt x="1064" y="496"/>
                  </a:cubicBezTo>
                  <a:cubicBezTo>
                    <a:pt x="1131" y="496"/>
                    <a:pt x="1196" y="468"/>
                    <a:pt x="1244" y="418"/>
                  </a:cubicBezTo>
                  <a:cubicBezTo>
                    <a:pt x="1409" y="490"/>
                    <a:pt x="1515" y="651"/>
                    <a:pt x="1515" y="831"/>
                  </a:cubicBezTo>
                  <a:cubicBezTo>
                    <a:pt x="1515" y="1202"/>
                    <a:pt x="1682" y="1375"/>
                    <a:pt x="1816" y="1515"/>
                  </a:cubicBezTo>
                  <a:lnTo>
                    <a:pt x="1818" y="1517"/>
                  </a:lnTo>
                  <a:cubicBezTo>
                    <a:pt x="1838" y="1539"/>
                    <a:pt x="1858" y="1559"/>
                    <a:pt x="1875" y="1579"/>
                  </a:cubicBezTo>
                  <a:cubicBezTo>
                    <a:pt x="1819" y="1625"/>
                    <a:pt x="1716" y="1667"/>
                    <a:pt x="1581" y="1697"/>
                  </a:cubicBezTo>
                  <a:cubicBezTo>
                    <a:pt x="1431" y="1731"/>
                    <a:pt x="1252" y="1748"/>
                    <a:pt x="1064" y="1748"/>
                  </a:cubicBezTo>
                  <a:cubicBezTo>
                    <a:pt x="876" y="1748"/>
                    <a:pt x="697" y="1731"/>
                    <a:pt x="547" y="1697"/>
                  </a:cubicBezTo>
                  <a:cubicBezTo>
                    <a:pt x="412" y="1667"/>
                    <a:pt x="309" y="1625"/>
                    <a:pt x="253" y="1579"/>
                  </a:cubicBezTo>
                  <a:cubicBezTo>
                    <a:pt x="271" y="1559"/>
                    <a:pt x="291" y="1538"/>
                    <a:pt x="312" y="1515"/>
                  </a:cubicBezTo>
                  <a:close/>
                  <a:moveTo>
                    <a:pt x="1064" y="2448"/>
                  </a:moveTo>
                  <a:cubicBezTo>
                    <a:pt x="946" y="2448"/>
                    <a:pt x="849" y="2353"/>
                    <a:pt x="846" y="2236"/>
                  </a:cubicBezTo>
                  <a:cubicBezTo>
                    <a:pt x="919" y="2242"/>
                    <a:pt x="993" y="2245"/>
                    <a:pt x="1064" y="2245"/>
                  </a:cubicBezTo>
                  <a:cubicBezTo>
                    <a:pt x="1136" y="2245"/>
                    <a:pt x="1209" y="2242"/>
                    <a:pt x="1282" y="2236"/>
                  </a:cubicBezTo>
                  <a:cubicBezTo>
                    <a:pt x="1279" y="2353"/>
                    <a:pt x="1182" y="2448"/>
                    <a:pt x="1064" y="2448"/>
                  </a:cubicBezTo>
                  <a:close/>
                  <a:moveTo>
                    <a:pt x="1064" y="2098"/>
                  </a:moveTo>
                  <a:cubicBezTo>
                    <a:pt x="459" y="2098"/>
                    <a:pt x="147" y="1904"/>
                    <a:pt x="147" y="1822"/>
                  </a:cubicBezTo>
                  <a:cubicBezTo>
                    <a:pt x="147" y="1772"/>
                    <a:pt x="156" y="1729"/>
                    <a:pt x="177" y="1687"/>
                  </a:cubicBezTo>
                  <a:cubicBezTo>
                    <a:pt x="258" y="1747"/>
                    <a:pt x="379" y="1798"/>
                    <a:pt x="527" y="1834"/>
                  </a:cubicBezTo>
                  <a:cubicBezTo>
                    <a:pt x="687" y="1874"/>
                    <a:pt x="873" y="1895"/>
                    <a:pt x="1064" y="1895"/>
                  </a:cubicBezTo>
                  <a:cubicBezTo>
                    <a:pt x="1255" y="1895"/>
                    <a:pt x="1441" y="1874"/>
                    <a:pt x="1601" y="1834"/>
                  </a:cubicBezTo>
                  <a:cubicBezTo>
                    <a:pt x="1749" y="1798"/>
                    <a:pt x="1870" y="1747"/>
                    <a:pt x="1951" y="1687"/>
                  </a:cubicBezTo>
                  <a:cubicBezTo>
                    <a:pt x="1972" y="1729"/>
                    <a:pt x="1982" y="1772"/>
                    <a:pt x="1982" y="1822"/>
                  </a:cubicBezTo>
                  <a:cubicBezTo>
                    <a:pt x="1982" y="1904"/>
                    <a:pt x="1669" y="2098"/>
                    <a:pt x="1064" y="20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267F929-A7FA-5EFA-2211-3109521635B0}"/>
              </a:ext>
            </a:extLst>
          </p:cNvPr>
          <p:cNvGrpSpPr/>
          <p:nvPr/>
        </p:nvGrpSpPr>
        <p:grpSpPr>
          <a:xfrm>
            <a:off x="16040478" y="4042456"/>
            <a:ext cx="1329768" cy="445191"/>
            <a:chOff x="343080" y="1437266"/>
            <a:chExt cx="1329768" cy="445191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DCA3955-91A5-C6FB-12F9-C6FC821C6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7657" y="1437266"/>
              <a:ext cx="445191" cy="445191"/>
            </a:xfrm>
            <a:prstGeom prst="ellipse">
              <a:avLst/>
            </a:prstGeom>
            <a:solidFill>
              <a:srgbClr val="C705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01970A-9515-0088-FCC7-09B203D3EEA3}"/>
                </a:ext>
              </a:extLst>
            </p:cNvPr>
            <p:cNvSpPr txBox="1"/>
            <p:nvPr/>
          </p:nvSpPr>
          <p:spPr>
            <a:xfrm>
              <a:off x="343080" y="1470664"/>
              <a:ext cx="9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C705FB"/>
                  </a:solidFill>
                </a:rPr>
                <a:t>可靠性</a:t>
              </a: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E04B29EB-04B6-CADA-E8F5-6D33C37B5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8908" y="1549171"/>
              <a:ext cx="223576" cy="222596"/>
            </a:xfrm>
            <a:custGeom>
              <a:avLst/>
              <a:gdLst>
                <a:gd name="T0" fmla="*/ 93719 w 2622"/>
                <a:gd name="T1" fmla="*/ 148008 h 2605"/>
                <a:gd name="T2" fmla="*/ 120536 w 2622"/>
                <a:gd name="T3" fmla="*/ 175232 h 2605"/>
                <a:gd name="T4" fmla="*/ 134773 w 2622"/>
                <a:gd name="T5" fmla="*/ 175232 h 2605"/>
                <a:gd name="T6" fmla="*/ 113624 w 2622"/>
                <a:gd name="T7" fmla="*/ 139854 h 2605"/>
                <a:gd name="T8" fmla="*/ 134220 w 2622"/>
                <a:gd name="T9" fmla="*/ 122027 h 2605"/>
                <a:gd name="T10" fmla="*/ 163110 w 2622"/>
                <a:gd name="T11" fmla="*/ 146626 h 2605"/>
                <a:gd name="T12" fmla="*/ 170160 w 2622"/>
                <a:gd name="T13" fmla="*/ 129489 h 2605"/>
                <a:gd name="T14" fmla="*/ 150255 w 2622"/>
                <a:gd name="T15" fmla="*/ 75869 h 2605"/>
                <a:gd name="T16" fmla="*/ 70220 w 2622"/>
                <a:gd name="T17" fmla="*/ 1658 h 2605"/>
                <a:gd name="T18" fmla="*/ 63862 w 2622"/>
                <a:gd name="T19" fmla="*/ 18795 h 2605"/>
                <a:gd name="T20" fmla="*/ 86393 w 2622"/>
                <a:gd name="T21" fmla="*/ 54587 h 2605"/>
                <a:gd name="T22" fmla="*/ 32069 w 2622"/>
                <a:gd name="T23" fmla="*/ 76975 h 2605"/>
                <a:gd name="T24" fmla="*/ 8156 w 2622"/>
                <a:gd name="T25" fmla="*/ 61497 h 2605"/>
                <a:gd name="T26" fmla="*/ 23222 w 2622"/>
                <a:gd name="T27" fmla="*/ 128522 h 2605"/>
                <a:gd name="T28" fmla="*/ 54600 w 2622"/>
                <a:gd name="T29" fmla="*/ 106549 h 2605"/>
                <a:gd name="T30" fmla="*/ 106574 w 2622"/>
                <a:gd name="T31" fmla="*/ 54587 h 2605"/>
                <a:gd name="T32" fmla="*/ 114177 w 2622"/>
                <a:gd name="T33" fmla="*/ 37451 h 2605"/>
                <a:gd name="T34" fmla="*/ 114177 w 2622"/>
                <a:gd name="T35" fmla="*/ 114150 h 2605"/>
                <a:gd name="T36" fmla="*/ 37460 w 2622"/>
                <a:gd name="T37" fmla="*/ 114150 h 2605"/>
                <a:gd name="T38" fmla="*/ 54600 w 2622"/>
                <a:gd name="T39" fmla="*/ 106549 h 2605"/>
                <a:gd name="T40" fmla="*/ 286548 w 2622"/>
                <a:gd name="T41" fmla="*/ 211025 h 2605"/>
                <a:gd name="T42" fmla="*/ 209417 w 2622"/>
                <a:gd name="T43" fmla="*/ 168737 h 2605"/>
                <a:gd name="T44" fmla="*/ 311015 w 2622"/>
                <a:gd name="T45" fmla="*/ 65090 h 2605"/>
                <a:gd name="T46" fmla="*/ 308665 w 2622"/>
                <a:gd name="T47" fmla="*/ 48369 h 2605"/>
                <a:gd name="T48" fmla="*/ 276043 w 2622"/>
                <a:gd name="T49" fmla="*/ 71309 h 2605"/>
                <a:gd name="T50" fmla="*/ 104086 w 2622"/>
                <a:gd name="T51" fmla="*/ 209781 h 2605"/>
                <a:gd name="T52" fmla="*/ 22393 w 2622"/>
                <a:gd name="T53" fmla="*/ 287309 h 2605"/>
                <a:gd name="T54" fmla="*/ 48380 w 2622"/>
                <a:gd name="T55" fmla="*/ 354472 h 2605"/>
                <a:gd name="T56" fmla="*/ 79482 w 2622"/>
                <a:gd name="T57" fmla="*/ 342726 h 2605"/>
                <a:gd name="T58" fmla="*/ 152466 w 2622"/>
                <a:gd name="T59" fmla="*/ 256077 h 2605"/>
                <a:gd name="T60" fmla="*/ 65106 w 2622"/>
                <a:gd name="T61" fmla="*/ 328491 h 2605"/>
                <a:gd name="T62" fmla="*/ 35110 w 2622"/>
                <a:gd name="T63" fmla="*/ 327800 h 2605"/>
                <a:gd name="T64" fmla="*/ 106851 w 2622"/>
                <a:gd name="T65" fmla="*/ 230372 h 2605"/>
                <a:gd name="T66" fmla="*/ 149149 w 2622"/>
                <a:gd name="T67" fmla="*/ 230787 h 2605"/>
                <a:gd name="T68" fmla="*/ 213978 w 2622"/>
                <a:gd name="T69" fmla="*/ 268791 h 2605"/>
                <a:gd name="T70" fmla="*/ 233883 w 2622"/>
                <a:gd name="T71" fmla="*/ 338165 h 2605"/>
                <a:gd name="T72" fmla="*/ 292216 w 2622"/>
                <a:gd name="T73" fmla="*/ 359724 h 2605"/>
                <a:gd name="T74" fmla="*/ 298574 w 2622"/>
                <a:gd name="T75" fmla="*/ 342449 h 2605"/>
                <a:gd name="T76" fmla="*/ 285304 w 2622"/>
                <a:gd name="T77" fmla="*/ 284269 h 2605"/>
                <a:gd name="T78" fmla="*/ 343499 w 2622"/>
                <a:gd name="T79" fmla="*/ 297536 h 2605"/>
                <a:gd name="T80" fmla="*/ 360777 w 2622"/>
                <a:gd name="T81" fmla="*/ 291179 h 2605"/>
                <a:gd name="T82" fmla="*/ 176518 w 2622"/>
                <a:gd name="T83" fmla="*/ 202595 h 2605"/>
                <a:gd name="T84" fmla="*/ 239827 w 2622"/>
                <a:gd name="T85" fmla="*/ 227608 h 2605"/>
                <a:gd name="T86" fmla="*/ 222134 w 2622"/>
                <a:gd name="T87" fmla="*/ 248338 h 2605"/>
                <a:gd name="T88" fmla="*/ 307836 w 2622"/>
                <a:gd name="T89" fmla="*/ 254833 h 2605"/>
                <a:gd name="T90" fmla="*/ 264155 w 2622"/>
                <a:gd name="T91" fmla="*/ 334848 h 2605"/>
                <a:gd name="T92" fmla="*/ 232224 w 2622"/>
                <a:gd name="T93" fmla="*/ 285512 h 2605"/>
                <a:gd name="T94" fmla="*/ 286548 w 2622"/>
                <a:gd name="T95" fmla="*/ 231202 h 2605"/>
                <a:gd name="T96" fmla="*/ 335896 w 2622"/>
                <a:gd name="T97" fmla="*/ 262987 h 260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622" h="2605">
                  <a:moveTo>
                    <a:pt x="549" y="1087"/>
                  </a:moveTo>
                  <a:cubicBezTo>
                    <a:pt x="593" y="1087"/>
                    <a:pt x="636" y="1081"/>
                    <a:pt x="678" y="1071"/>
                  </a:cubicBezTo>
                  <a:cubicBezTo>
                    <a:pt x="680" y="1074"/>
                    <a:pt x="681" y="1078"/>
                    <a:pt x="684" y="1081"/>
                  </a:cubicBezTo>
                  <a:lnTo>
                    <a:pt x="872" y="1268"/>
                  </a:lnTo>
                  <a:cubicBezTo>
                    <a:pt x="886" y="1283"/>
                    <a:pt x="905" y="1290"/>
                    <a:pt x="923" y="1290"/>
                  </a:cubicBezTo>
                  <a:cubicBezTo>
                    <a:pt x="942" y="1290"/>
                    <a:pt x="961" y="1283"/>
                    <a:pt x="975" y="1268"/>
                  </a:cubicBezTo>
                  <a:cubicBezTo>
                    <a:pt x="1003" y="1240"/>
                    <a:pt x="1003" y="1194"/>
                    <a:pt x="975" y="1165"/>
                  </a:cubicBezTo>
                  <a:lnTo>
                    <a:pt x="822" y="1012"/>
                  </a:lnTo>
                  <a:cubicBezTo>
                    <a:pt x="861" y="989"/>
                    <a:pt x="897" y="962"/>
                    <a:pt x="930" y="929"/>
                  </a:cubicBezTo>
                  <a:cubicBezTo>
                    <a:pt x="944" y="915"/>
                    <a:pt x="958" y="899"/>
                    <a:pt x="971" y="883"/>
                  </a:cubicBezTo>
                  <a:lnTo>
                    <a:pt x="1128" y="1040"/>
                  </a:lnTo>
                  <a:cubicBezTo>
                    <a:pt x="1142" y="1054"/>
                    <a:pt x="1161" y="1061"/>
                    <a:pt x="1180" y="1061"/>
                  </a:cubicBezTo>
                  <a:cubicBezTo>
                    <a:pt x="1199" y="1061"/>
                    <a:pt x="1217" y="1054"/>
                    <a:pt x="1231" y="1040"/>
                  </a:cubicBezTo>
                  <a:cubicBezTo>
                    <a:pt x="1260" y="1011"/>
                    <a:pt x="1260" y="965"/>
                    <a:pt x="1231" y="937"/>
                  </a:cubicBezTo>
                  <a:lnTo>
                    <a:pt x="1047" y="753"/>
                  </a:lnTo>
                  <a:cubicBezTo>
                    <a:pt x="1074" y="689"/>
                    <a:pt x="1087" y="620"/>
                    <a:pt x="1087" y="549"/>
                  </a:cubicBezTo>
                  <a:cubicBezTo>
                    <a:pt x="1087" y="405"/>
                    <a:pt x="1031" y="269"/>
                    <a:pt x="930" y="168"/>
                  </a:cubicBezTo>
                  <a:cubicBezTo>
                    <a:pt x="818" y="57"/>
                    <a:pt x="665" y="0"/>
                    <a:pt x="508" y="12"/>
                  </a:cubicBezTo>
                  <a:cubicBezTo>
                    <a:pt x="479" y="14"/>
                    <a:pt x="455" y="33"/>
                    <a:pt x="445" y="59"/>
                  </a:cubicBezTo>
                  <a:cubicBezTo>
                    <a:pt x="435" y="86"/>
                    <a:pt x="441" y="116"/>
                    <a:pt x="462" y="136"/>
                  </a:cubicBezTo>
                  <a:lnTo>
                    <a:pt x="557" y="232"/>
                  </a:lnTo>
                  <a:cubicBezTo>
                    <a:pt x="601" y="276"/>
                    <a:pt x="625" y="333"/>
                    <a:pt x="625" y="395"/>
                  </a:cubicBezTo>
                  <a:cubicBezTo>
                    <a:pt x="625" y="456"/>
                    <a:pt x="601" y="514"/>
                    <a:pt x="557" y="557"/>
                  </a:cubicBezTo>
                  <a:cubicBezTo>
                    <a:pt x="470" y="644"/>
                    <a:pt x="319" y="644"/>
                    <a:pt x="232" y="557"/>
                  </a:cubicBezTo>
                  <a:lnTo>
                    <a:pt x="136" y="461"/>
                  </a:lnTo>
                  <a:cubicBezTo>
                    <a:pt x="116" y="441"/>
                    <a:pt x="86" y="435"/>
                    <a:pt x="59" y="445"/>
                  </a:cubicBezTo>
                  <a:cubicBezTo>
                    <a:pt x="33" y="454"/>
                    <a:pt x="14" y="479"/>
                    <a:pt x="12" y="507"/>
                  </a:cubicBezTo>
                  <a:cubicBezTo>
                    <a:pt x="0" y="665"/>
                    <a:pt x="57" y="818"/>
                    <a:pt x="168" y="930"/>
                  </a:cubicBezTo>
                  <a:cubicBezTo>
                    <a:pt x="270" y="1031"/>
                    <a:pt x="405" y="1087"/>
                    <a:pt x="549" y="1087"/>
                  </a:cubicBezTo>
                  <a:close/>
                  <a:moveTo>
                    <a:pt x="395" y="771"/>
                  </a:moveTo>
                  <a:cubicBezTo>
                    <a:pt x="495" y="771"/>
                    <a:pt x="590" y="731"/>
                    <a:pt x="661" y="660"/>
                  </a:cubicBezTo>
                  <a:cubicBezTo>
                    <a:pt x="732" y="589"/>
                    <a:pt x="771" y="495"/>
                    <a:pt x="771" y="395"/>
                  </a:cubicBezTo>
                  <a:cubicBezTo>
                    <a:pt x="771" y="321"/>
                    <a:pt x="750" y="251"/>
                    <a:pt x="711" y="191"/>
                  </a:cubicBezTo>
                  <a:cubicBezTo>
                    <a:pt x="753" y="210"/>
                    <a:pt x="792" y="237"/>
                    <a:pt x="826" y="271"/>
                  </a:cubicBezTo>
                  <a:cubicBezTo>
                    <a:pt x="900" y="345"/>
                    <a:pt x="941" y="444"/>
                    <a:pt x="941" y="549"/>
                  </a:cubicBezTo>
                  <a:cubicBezTo>
                    <a:pt x="941" y="653"/>
                    <a:pt x="900" y="752"/>
                    <a:pt x="826" y="826"/>
                  </a:cubicBezTo>
                  <a:cubicBezTo>
                    <a:pt x="752" y="900"/>
                    <a:pt x="654" y="941"/>
                    <a:pt x="549" y="941"/>
                  </a:cubicBezTo>
                  <a:cubicBezTo>
                    <a:pt x="444" y="941"/>
                    <a:pt x="345" y="900"/>
                    <a:pt x="271" y="826"/>
                  </a:cubicBezTo>
                  <a:cubicBezTo>
                    <a:pt x="237" y="793"/>
                    <a:pt x="211" y="753"/>
                    <a:pt x="191" y="711"/>
                  </a:cubicBezTo>
                  <a:cubicBezTo>
                    <a:pt x="251" y="750"/>
                    <a:pt x="321" y="771"/>
                    <a:pt x="395" y="771"/>
                  </a:cubicBezTo>
                  <a:close/>
                  <a:moveTo>
                    <a:pt x="2454" y="1685"/>
                  </a:moveTo>
                  <a:cubicBezTo>
                    <a:pt x="2352" y="1583"/>
                    <a:pt x="2217" y="1527"/>
                    <a:pt x="2073" y="1527"/>
                  </a:cubicBezTo>
                  <a:cubicBezTo>
                    <a:pt x="2000" y="1527"/>
                    <a:pt x="1929" y="1542"/>
                    <a:pt x="1864" y="1569"/>
                  </a:cubicBezTo>
                  <a:lnTo>
                    <a:pt x="1515" y="1221"/>
                  </a:lnTo>
                  <a:lnTo>
                    <a:pt x="2102" y="617"/>
                  </a:lnTo>
                  <a:cubicBezTo>
                    <a:pt x="2169" y="575"/>
                    <a:pt x="2234" y="511"/>
                    <a:pt x="2250" y="471"/>
                  </a:cubicBezTo>
                  <a:cubicBezTo>
                    <a:pt x="2267" y="430"/>
                    <a:pt x="2273" y="390"/>
                    <a:pt x="2265" y="382"/>
                  </a:cubicBezTo>
                  <a:cubicBezTo>
                    <a:pt x="2256" y="373"/>
                    <a:pt x="2242" y="358"/>
                    <a:pt x="2233" y="350"/>
                  </a:cubicBezTo>
                  <a:cubicBezTo>
                    <a:pt x="2225" y="341"/>
                    <a:pt x="2184" y="348"/>
                    <a:pt x="2144" y="365"/>
                  </a:cubicBezTo>
                  <a:cubicBezTo>
                    <a:pt x="2104" y="381"/>
                    <a:pt x="2038" y="448"/>
                    <a:pt x="1997" y="516"/>
                  </a:cubicBezTo>
                  <a:lnTo>
                    <a:pt x="999" y="1543"/>
                  </a:lnTo>
                  <a:lnTo>
                    <a:pt x="753" y="1518"/>
                  </a:lnTo>
                  <a:cubicBezTo>
                    <a:pt x="731" y="1516"/>
                    <a:pt x="710" y="1523"/>
                    <a:pt x="695" y="1538"/>
                  </a:cubicBezTo>
                  <a:cubicBezTo>
                    <a:pt x="641" y="1591"/>
                    <a:pt x="181" y="2059"/>
                    <a:pt x="162" y="2079"/>
                  </a:cubicBezTo>
                  <a:cubicBezTo>
                    <a:pt x="40" y="2201"/>
                    <a:pt x="34" y="2347"/>
                    <a:pt x="146" y="2470"/>
                  </a:cubicBezTo>
                  <a:cubicBezTo>
                    <a:pt x="200" y="2530"/>
                    <a:pt x="271" y="2563"/>
                    <a:pt x="350" y="2565"/>
                  </a:cubicBezTo>
                  <a:cubicBezTo>
                    <a:pt x="352" y="2565"/>
                    <a:pt x="355" y="2565"/>
                    <a:pt x="357" y="2565"/>
                  </a:cubicBezTo>
                  <a:cubicBezTo>
                    <a:pt x="449" y="2565"/>
                    <a:pt x="532" y="2523"/>
                    <a:pt x="575" y="2480"/>
                  </a:cubicBezTo>
                  <a:cubicBezTo>
                    <a:pt x="759" y="2289"/>
                    <a:pt x="1048" y="1992"/>
                    <a:pt x="1093" y="1956"/>
                  </a:cubicBezTo>
                  <a:cubicBezTo>
                    <a:pt x="1124" y="1930"/>
                    <a:pt x="1129" y="1884"/>
                    <a:pt x="1103" y="1853"/>
                  </a:cubicBezTo>
                  <a:cubicBezTo>
                    <a:pt x="1078" y="1822"/>
                    <a:pt x="1032" y="1817"/>
                    <a:pt x="1000" y="1842"/>
                  </a:cubicBezTo>
                  <a:cubicBezTo>
                    <a:pt x="935" y="1896"/>
                    <a:pt x="517" y="2329"/>
                    <a:pt x="471" y="2377"/>
                  </a:cubicBezTo>
                  <a:cubicBezTo>
                    <a:pt x="453" y="2395"/>
                    <a:pt x="405" y="2422"/>
                    <a:pt x="353" y="2419"/>
                  </a:cubicBezTo>
                  <a:cubicBezTo>
                    <a:pt x="314" y="2418"/>
                    <a:pt x="282" y="2402"/>
                    <a:pt x="254" y="2372"/>
                  </a:cubicBezTo>
                  <a:cubicBezTo>
                    <a:pt x="214" y="2328"/>
                    <a:pt x="180" y="2267"/>
                    <a:pt x="266" y="2181"/>
                  </a:cubicBezTo>
                  <a:cubicBezTo>
                    <a:pt x="270" y="2177"/>
                    <a:pt x="662" y="1778"/>
                    <a:pt x="773" y="1667"/>
                  </a:cubicBezTo>
                  <a:lnTo>
                    <a:pt x="1020" y="1692"/>
                  </a:lnTo>
                  <a:cubicBezTo>
                    <a:pt x="1042" y="1694"/>
                    <a:pt x="1064" y="1686"/>
                    <a:pt x="1079" y="1670"/>
                  </a:cubicBezTo>
                  <a:lnTo>
                    <a:pt x="1175" y="1571"/>
                  </a:lnTo>
                  <a:lnTo>
                    <a:pt x="1548" y="1945"/>
                  </a:lnTo>
                  <a:cubicBezTo>
                    <a:pt x="1539" y="1984"/>
                    <a:pt x="1534" y="2024"/>
                    <a:pt x="1534" y="2066"/>
                  </a:cubicBezTo>
                  <a:cubicBezTo>
                    <a:pt x="1534" y="2210"/>
                    <a:pt x="1590" y="2345"/>
                    <a:pt x="1692" y="2447"/>
                  </a:cubicBezTo>
                  <a:cubicBezTo>
                    <a:pt x="1793" y="2548"/>
                    <a:pt x="1929" y="2604"/>
                    <a:pt x="2073" y="2604"/>
                  </a:cubicBezTo>
                  <a:cubicBezTo>
                    <a:pt x="2086" y="2604"/>
                    <a:pt x="2100" y="2604"/>
                    <a:pt x="2114" y="2603"/>
                  </a:cubicBezTo>
                  <a:cubicBezTo>
                    <a:pt x="2142" y="2600"/>
                    <a:pt x="2167" y="2582"/>
                    <a:pt x="2177" y="2555"/>
                  </a:cubicBezTo>
                  <a:cubicBezTo>
                    <a:pt x="2187" y="2528"/>
                    <a:pt x="2180" y="2498"/>
                    <a:pt x="2160" y="2478"/>
                  </a:cubicBezTo>
                  <a:lnTo>
                    <a:pt x="2064" y="2382"/>
                  </a:lnTo>
                  <a:cubicBezTo>
                    <a:pt x="1975" y="2293"/>
                    <a:pt x="1975" y="2147"/>
                    <a:pt x="2064" y="2057"/>
                  </a:cubicBezTo>
                  <a:cubicBezTo>
                    <a:pt x="2151" y="1970"/>
                    <a:pt x="2302" y="1970"/>
                    <a:pt x="2389" y="2057"/>
                  </a:cubicBezTo>
                  <a:lnTo>
                    <a:pt x="2485" y="2153"/>
                  </a:lnTo>
                  <a:cubicBezTo>
                    <a:pt x="2505" y="2173"/>
                    <a:pt x="2535" y="2180"/>
                    <a:pt x="2562" y="2170"/>
                  </a:cubicBezTo>
                  <a:cubicBezTo>
                    <a:pt x="2589" y="2160"/>
                    <a:pt x="2607" y="2135"/>
                    <a:pt x="2610" y="2107"/>
                  </a:cubicBezTo>
                  <a:cubicBezTo>
                    <a:pt x="2621" y="1950"/>
                    <a:pt x="2565" y="1796"/>
                    <a:pt x="2454" y="1685"/>
                  </a:cubicBezTo>
                  <a:close/>
                  <a:moveTo>
                    <a:pt x="1277" y="1466"/>
                  </a:moveTo>
                  <a:lnTo>
                    <a:pt x="1413" y="1325"/>
                  </a:lnTo>
                  <a:lnTo>
                    <a:pt x="1735" y="1647"/>
                  </a:lnTo>
                  <a:cubicBezTo>
                    <a:pt x="1720" y="1659"/>
                    <a:pt x="1706" y="1671"/>
                    <a:pt x="1692" y="1685"/>
                  </a:cubicBezTo>
                  <a:cubicBezTo>
                    <a:pt x="1658" y="1719"/>
                    <a:pt x="1630" y="1756"/>
                    <a:pt x="1607" y="1797"/>
                  </a:cubicBezTo>
                  <a:lnTo>
                    <a:pt x="1277" y="1466"/>
                  </a:lnTo>
                  <a:close/>
                  <a:moveTo>
                    <a:pt x="2227" y="1844"/>
                  </a:moveTo>
                  <a:cubicBezTo>
                    <a:pt x="2126" y="1844"/>
                    <a:pt x="2032" y="1883"/>
                    <a:pt x="1961" y="1954"/>
                  </a:cubicBezTo>
                  <a:cubicBezTo>
                    <a:pt x="1834" y="2081"/>
                    <a:pt x="1817" y="2278"/>
                    <a:pt x="1911" y="2423"/>
                  </a:cubicBezTo>
                  <a:cubicBezTo>
                    <a:pt x="1868" y="2404"/>
                    <a:pt x="1829" y="2377"/>
                    <a:pt x="1795" y="2343"/>
                  </a:cubicBezTo>
                  <a:cubicBezTo>
                    <a:pt x="1721" y="2269"/>
                    <a:pt x="1680" y="2171"/>
                    <a:pt x="1680" y="2066"/>
                  </a:cubicBezTo>
                  <a:cubicBezTo>
                    <a:pt x="1680" y="1961"/>
                    <a:pt x="1721" y="1862"/>
                    <a:pt x="1795" y="1788"/>
                  </a:cubicBezTo>
                  <a:cubicBezTo>
                    <a:pt x="1869" y="1714"/>
                    <a:pt x="1968" y="1673"/>
                    <a:pt x="2073" y="1673"/>
                  </a:cubicBezTo>
                  <a:cubicBezTo>
                    <a:pt x="2178" y="1673"/>
                    <a:pt x="2276" y="1714"/>
                    <a:pt x="2350" y="1788"/>
                  </a:cubicBezTo>
                  <a:cubicBezTo>
                    <a:pt x="2384" y="1822"/>
                    <a:pt x="2411" y="1861"/>
                    <a:pt x="2430" y="1903"/>
                  </a:cubicBezTo>
                  <a:cubicBezTo>
                    <a:pt x="2370" y="1865"/>
                    <a:pt x="2300" y="1844"/>
                    <a:pt x="2227" y="18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E3934BB-75C7-48F2-1A5B-3AE4150F43B3}"/>
              </a:ext>
            </a:extLst>
          </p:cNvPr>
          <p:cNvGrpSpPr/>
          <p:nvPr/>
        </p:nvGrpSpPr>
        <p:grpSpPr>
          <a:xfrm>
            <a:off x="18403994" y="2123832"/>
            <a:ext cx="1815041" cy="445191"/>
            <a:chOff x="7252638" y="1455888"/>
            <a:chExt cx="1815041" cy="445191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DE981A7-999C-3295-DD12-59B482407DF7}"/>
                </a:ext>
              </a:extLst>
            </p:cNvPr>
            <p:cNvSpPr txBox="1"/>
            <p:nvPr/>
          </p:nvSpPr>
          <p:spPr>
            <a:xfrm>
              <a:off x="7725687" y="1485078"/>
              <a:ext cx="134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C705FB"/>
                  </a:solidFill>
                </a:rPr>
                <a:t>可维护性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1B2CB4-C720-76C2-DD31-20A89805591E}"/>
                </a:ext>
              </a:extLst>
            </p:cNvPr>
            <p:cNvGrpSpPr/>
            <p:nvPr/>
          </p:nvGrpSpPr>
          <p:grpSpPr>
            <a:xfrm>
              <a:off x="7252638" y="1455888"/>
              <a:ext cx="445191" cy="445191"/>
              <a:chOff x="7252638" y="1455888"/>
              <a:chExt cx="445191" cy="445191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06701B-7FD3-C983-0197-AB6831A407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2638" y="1455888"/>
                <a:ext cx="445191" cy="445191"/>
              </a:xfrm>
              <a:prstGeom prst="ellipse">
                <a:avLst/>
              </a:prstGeom>
              <a:solidFill>
                <a:srgbClr val="C705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A1C2D088-6FB0-CB70-BDAE-303BA4EBA0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43207" y="1514383"/>
                <a:ext cx="271780" cy="276656"/>
              </a:xfrm>
              <a:custGeom>
                <a:avLst/>
                <a:gdLst>
                  <a:gd name="T0" fmla="*/ 301927 w 2740"/>
                  <a:gd name="T1" fmla="*/ 254445 h 2783"/>
                  <a:gd name="T2" fmla="*/ 310719 w 2740"/>
                  <a:gd name="T3" fmla="*/ 298167 h 2783"/>
                  <a:gd name="T4" fmla="*/ 354166 w 2740"/>
                  <a:gd name="T5" fmla="*/ 306834 h 2783"/>
                  <a:gd name="T6" fmla="*/ 354166 w 2740"/>
                  <a:gd name="T7" fmla="*/ 307610 h 2783"/>
                  <a:gd name="T8" fmla="*/ 310719 w 2740"/>
                  <a:gd name="T9" fmla="*/ 316407 h 2783"/>
                  <a:gd name="T10" fmla="*/ 301927 w 2740"/>
                  <a:gd name="T11" fmla="*/ 359871 h 2783"/>
                  <a:gd name="T12" fmla="*/ 292358 w 2740"/>
                  <a:gd name="T13" fmla="*/ 351204 h 2783"/>
                  <a:gd name="T14" fmla="*/ 257446 w 2740"/>
                  <a:gd name="T15" fmla="*/ 316407 h 2783"/>
                  <a:gd name="T16" fmla="*/ 248782 w 2740"/>
                  <a:gd name="T17" fmla="*/ 306834 h 2783"/>
                  <a:gd name="T18" fmla="*/ 292358 w 2740"/>
                  <a:gd name="T19" fmla="*/ 298167 h 2783"/>
                  <a:gd name="T20" fmla="*/ 301151 w 2740"/>
                  <a:gd name="T21" fmla="*/ 254445 h 2783"/>
                  <a:gd name="T22" fmla="*/ 232619 w 2740"/>
                  <a:gd name="T23" fmla="*/ 168552 h 2783"/>
                  <a:gd name="T24" fmla="*/ 258222 w 2740"/>
                  <a:gd name="T25" fmla="*/ 168552 h 2783"/>
                  <a:gd name="T26" fmla="*/ 60256 w 2740"/>
                  <a:gd name="T27" fmla="*/ 168552 h 2783"/>
                  <a:gd name="T28" fmla="*/ 109780 w 2740"/>
                  <a:gd name="T29" fmla="*/ 275918 h 2783"/>
                  <a:gd name="T30" fmla="*/ 12801 w 2740"/>
                  <a:gd name="T31" fmla="*/ 359483 h 2783"/>
                  <a:gd name="T32" fmla="*/ 124003 w 2740"/>
                  <a:gd name="T33" fmla="*/ 299461 h 2783"/>
                  <a:gd name="T34" fmla="*/ 135253 w 2740"/>
                  <a:gd name="T35" fmla="*/ 267251 h 2783"/>
                  <a:gd name="T36" fmla="*/ 85729 w 2740"/>
                  <a:gd name="T37" fmla="*/ 168423 h 2783"/>
                  <a:gd name="T38" fmla="*/ 315633 w 2740"/>
                  <a:gd name="T39" fmla="*/ 135178 h 2783"/>
                  <a:gd name="T40" fmla="*/ 159045 w 2740"/>
                  <a:gd name="T41" fmla="*/ 0 h 2783"/>
                  <a:gd name="T42" fmla="*/ 8663 w 2740"/>
                  <a:gd name="T43" fmla="*/ 142939 h 2783"/>
                  <a:gd name="T44" fmla="*/ 4138 w 2740"/>
                  <a:gd name="T45" fmla="*/ 202702 h 2783"/>
                  <a:gd name="T46" fmla="*/ 29611 w 2740"/>
                  <a:gd name="T47" fmla="*/ 202702 h 2783"/>
                  <a:gd name="T48" fmla="*/ 39050 w 2740"/>
                  <a:gd name="T49" fmla="*/ 150830 h 2783"/>
                  <a:gd name="T50" fmla="*/ 159303 w 2740"/>
                  <a:gd name="T51" fmla="*/ 25483 h 2783"/>
                  <a:gd name="T52" fmla="*/ 284470 w 2740"/>
                  <a:gd name="T53" fmla="*/ 153547 h 2783"/>
                  <a:gd name="T54" fmla="*/ 300375 w 2740"/>
                  <a:gd name="T55" fmla="*/ 202831 h 2783"/>
                  <a:gd name="T56" fmla="*/ 325848 w 2740"/>
                  <a:gd name="T57" fmla="*/ 202831 h 2783"/>
                  <a:gd name="T58" fmla="*/ 315633 w 2740"/>
                  <a:gd name="T59" fmla="*/ 135178 h 2783"/>
                  <a:gd name="T60" fmla="*/ 173915 w 2740"/>
                  <a:gd name="T61" fmla="*/ 210852 h 2783"/>
                  <a:gd name="T62" fmla="*/ 173915 w 2740"/>
                  <a:gd name="T63" fmla="*/ 236464 h 2783"/>
                  <a:gd name="T64" fmla="*/ 280721 w 2740"/>
                  <a:gd name="T65" fmla="*/ 189637 h 2783"/>
                  <a:gd name="T66" fmla="*/ 208569 w 2740"/>
                  <a:gd name="T67" fmla="*/ 267122 h 2783"/>
                  <a:gd name="T68" fmla="*/ 183096 w 2740"/>
                  <a:gd name="T69" fmla="*/ 267122 h 2783"/>
                  <a:gd name="T70" fmla="*/ 194345 w 2740"/>
                  <a:gd name="T71" fmla="*/ 299332 h 2783"/>
                  <a:gd name="T72" fmla="*/ 213353 w 2740"/>
                  <a:gd name="T73" fmla="*/ 276177 h 2783"/>
                  <a:gd name="T74" fmla="*/ 208569 w 2740"/>
                  <a:gd name="T75" fmla="*/ 267122 h 278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740" h="2783">
                    <a:moveTo>
                      <a:pt x="2329" y="1967"/>
                    </a:moveTo>
                    <a:lnTo>
                      <a:pt x="2335" y="1967"/>
                    </a:lnTo>
                    <a:cubicBezTo>
                      <a:pt x="2373" y="1967"/>
                      <a:pt x="2403" y="1997"/>
                      <a:pt x="2403" y="2035"/>
                    </a:cubicBezTo>
                    <a:lnTo>
                      <a:pt x="2403" y="2305"/>
                    </a:lnTo>
                    <a:lnTo>
                      <a:pt x="2672" y="2305"/>
                    </a:lnTo>
                    <a:cubicBezTo>
                      <a:pt x="2709" y="2305"/>
                      <a:pt x="2739" y="2335"/>
                      <a:pt x="2739" y="2372"/>
                    </a:cubicBezTo>
                    <a:lnTo>
                      <a:pt x="2739" y="2378"/>
                    </a:lnTo>
                    <a:cubicBezTo>
                      <a:pt x="2739" y="2416"/>
                      <a:pt x="2709" y="2446"/>
                      <a:pt x="2672" y="2446"/>
                    </a:cubicBezTo>
                    <a:lnTo>
                      <a:pt x="2403" y="2446"/>
                    </a:lnTo>
                    <a:lnTo>
                      <a:pt x="2403" y="2715"/>
                    </a:lnTo>
                    <a:cubicBezTo>
                      <a:pt x="2403" y="2752"/>
                      <a:pt x="2373" y="2782"/>
                      <a:pt x="2335" y="2782"/>
                    </a:cubicBezTo>
                    <a:lnTo>
                      <a:pt x="2329" y="2782"/>
                    </a:lnTo>
                    <a:cubicBezTo>
                      <a:pt x="2292" y="2782"/>
                      <a:pt x="2261" y="2752"/>
                      <a:pt x="2261" y="2715"/>
                    </a:cubicBezTo>
                    <a:lnTo>
                      <a:pt x="2261" y="2446"/>
                    </a:lnTo>
                    <a:lnTo>
                      <a:pt x="1991" y="2446"/>
                    </a:lnTo>
                    <a:cubicBezTo>
                      <a:pt x="1954" y="2446"/>
                      <a:pt x="1924" y="2416"/>
                      <a:pt x="1924" y="2378"/>
                    </a:cubicBezTo>
                    <a:lnTo>
                      <a:pt x="1924" y="2372"/>
                    </a:lnTo>
                    <a:cubicBezTo>
                      <a:pt x="1924" y="2335"/>
                      <a:pt x="1954" y="2305"/>
                      <a:pt x="1991" y="2305"/>
                    </a:cubicBezTo>
                    <a:lnTo>
                      <a:pt x="2261" y="2305"/>
                    </a:lnTo>
                    <a:lnTo>
                      <a:pt x="2261" y="2035"/>
                    </a:lnTo>
                    <a:cubicBezTo>
                      <a:pt x="2261" y="1998"/>
                      <a:pt x="2292" y="1967"/>
                      <a:pt x="2329" y="1967"/>
                    </a:cubicBezTo>
                    <a:close/>
                    <a:moveTo>
                      <a:pt x="1230" y="567"/>
                    </a:moveTo>
                    <a:cubicBezTo>
                      <a:pt x="1473" y="567"/>
                      <a:pt x="1799" y="643"/>
                      <a:pt x="1799" y="1303"/>
                    </a:cubicBezTo>
                    <a:cubicBezTo>
                      <a:pt x="1799" y="1357"/>
                      <a:pt x="1844" y="1400"/>
                      <a:pt x="1898" y="1400"/>
                    </a:cubicBezTo>
                    <a:cubicBezTo>
                      <a:pt x="1952" y="1400"/>
                      <a:pt x="1997" y="1357"/>
                      <a:pt x="1997" y="1303"/>
                    </a:cubicBezTo>
                    <a:cubicBezTo>
                      <a:pt x="1997" y="532"/>
                      <a:pt x="1580" y="372"/>
                      <a:pt x="1232" y="372"/>
                    </a:cubicBezTo>
                    <a:cubicBezTo>
                      <a:pt x="882" y="372"/>
                      <a:pt x="466" y="534"/>
                      <a:pt x="466" y="1303"/>
                    </a:cubicBezTo>
                    <a:cubicBezTo>
                      <a:pt x="466" y="1627"/>
                      <a:pt x="615" y="1942"/>
                      <a:pt x="849" y="2118"/>
                    </a:cubicBezTo>
                    <a:lnTo>
                      <a:pt x="849" y="2133"/>
                    </a:lnTo>
                    <a:cubicBezTo>
                      <a:pt x="330" y="2207"/>
                      <a:pt x="0" y="2418"/>
                      <a:pt x="0" y="2680"/>
                    </a:cubicBezTo>
                    <a:cubicBezTo>
                      <a:pt x="0" y="2734"/>
                      <a:pt x="45" y="2779"/>
                      <a:pt x="99" y="2779"/>
                    </a:cubicBezTo>
                    <a:cubicBezTo>
                      <a:pt x="153" y="2779"/>
                      <a:pt x="198" y="2734"/>
                      <a:pt x="198" y="2680"/>
                    </a:cubicBezTo>
                    <a:cubicBezTo>
                      <a:pt x="198" y="2542"/>
                      <a:pt x="482" y="2367"/>
                      <a:pt x="959" y="2315"/>
                    </a:cubicBezTo>
                    <a:cubicBezTo>
                      <a:pt x="1008" y="2310"/>
                      <a:pt x="1046" y="2267"/>
                      <a:pt x="1046" y="2217"/>
                    </a:cubicBezTo>
                    <a:lnTo>
                      <a:pt x="1046" y="2066"/>
                    </a:lnTo>
                    <a:cubicBezTo>
                      <a:pt x="1046" y="2033"/>
                      <a:pt x="1028" y="2003"/>
                      <a:pt x="1001" y="1984"/>
                    </a:cubicBezTo>
                    <a:cubicBezTo>
                      <a:pt x="799" y="1852"/>
                      <a:pt x="663" y="1577"/>
                      <a:pt x="663" y="1302"/>
                    </a:cubicBezTo>
                    <a:cubicBezTo>
                      <a:pt x="661" y="641"/>
                      <a:pt x="985" y="567"/>
                      <a:pt x="1230" y="567"/>
                    </a:cubicBezTo>
                    <a:close/>
                    <a:moveTo>
                      <a:pt x="2441" y="1045"/>
                    </a:moveTo>
                    <a:lnTo>
                      <a:pt x="2317" y="1013"/>
                    </a:lnTo>
                    <a:cubicBezTo>
                      <a:pt x="2277" y="448"/>
                      <a:pt x="1804" y="0"/>
                      <a:pt x="1230" y="0"/>
                    </a:cubicBezTo>
                    <a:cubicBezTo>
                      <a:pt x="644" y="0"/>
                      <a:pt x="165" y="464"/>
                      <a:pt x="140" y="1043"/>
                    </a:cubicBezTo>
                    <a:lnTo>
                      <a:pt x="67" y="1105"/>
                    </a:lnTo>
                    <a:cubicBezTo>
                      <a:pt x="44" y="1124"/>
                      <a:pt x="32" y="1151"/>
                      <a:pt x="32" y="1180"/>
                    </a:cubicBezTo>
                    <a:lnTo>
                      <a:pt x="32" y="1567"/>
                    </a:lnTo>
                    <a:cubicBezTo>
                      <a:pt x="32" y="1621"/>
                      <a:pt x="77" y="1666"/>
                      <a:pt x="131" y="1666"/>
                    </a:cubicBezTo>
                    <a:cubicBezTo>
                      <a:pt x="185" y="1666"/>
                      <a:pt x="229" y="1621"/>
                      <a:pt x="229" y="1567"/>
                    </a:cubicBezTo>
                    <a:lnTo>
                      <a:pt x="229" y="1226"/>
                    </a:lnTo>
                    <a:lnTo>
                      <a:pt x="302" y="1166"/>
                    </a:lnTo>
                    <a:cubicBezTo>
                      <a:pt x="325" y="1147"/>
                      <a:pt x="337" y="1120"/>
                      <a:pt x="337" y="1091"/>
                    </a:cubicBezTo>
                    <a:cubicBezTo>
                      <a:pt x="337" y="597"/>
                      <a:pt x="739" y="197"/>
                      <a:pt x="1232" y="197"/>
                    </a:cubicBezTo>
                    <a:cubicBezTo>
                      <a:pt x="1724" y="197"/>
                      <a:pt x="2125" y="599"/>
                      <a:pt x="2125" y="1091"/>
                    </a:cubicBezTo>
                    <a:cubicBezTo>
                      <a:pt x="2125" y="1136"/>
                      <a:pt x="2156" y="1175"/>
                      <a:pt x="2200" y="1187"/>
                    </a:cubicBezTo>
                    <a:lnTo>
                      <a:pt x="2323" y="1217"/>
                    </a:lnTo>
                    <a:lnTo>
                      <a:pt x="2323" y="1568"/>
                    </a:lnTo>
                    <a:cubicBezTo>
                      <a:pt x="2323" y="1622"/>
                      <a:pt x="2367" y="1667"/>
                      <a:pt x="2421" y="1667"/>
                    </a:cubicBezTo>
                    <a:cubicBezTo>
                      <a:pt x="2475" y="1667"/>
                      <a:pt x="2520" y="1622"/>
                      <a:pt x="2520" y="1568"/>
                    </a:cubicBezTo>
                    <a:lnTo>
                      <a:pt x="2520" y="1141"/>
                    </a:lnTo>
                    <a:cubicBezTo>
                      <a:pt x="2516" y="1094"/>
                      <a:pt x="2486" y="1054"/>
                      <a:pt x="2441" y="1045"/>
                    </a:cubicBezTo>
                    <a:close/>
                    <a:moveTo>
                      <a:pt x="2074" y="1444"/>
                    </a:moveTo>
                    <a:cubicBezTo>
                      <a:pt x="2056" y="1497"/>
                      <a:pt x="1893" y="1630"/>
                      <a:pt x="1345" y="1630"/>
                    </a:cubicBezTo>
                    <a:cubicBezTo>
                      <a:pt x="1291" y="1630"/>
                      <a:pt x="1247" y="1675"/>
                      <a:pt x="1247" y="1729"/>
                    </a:cubicBezTo>
                    <a:cubicBezTo>
                      <a:pt x="1247" y="1783"/>
                      <a:pt x="1292" y="1828"/>
                      <a:pt x="1345" y="1828"/>
                    </a:cubicBezTo>
                    <a:cubicBezTo>
                      <a:pt x="2178" y="1828"/>
                      <a:pt x="2260" y="1537"/>
                      <a:pt x="2268" y="1478"/>
                    </a:cubicBezTo>
                    <a:lnTo>
                      <a:pt x="2171" y="1466"/>
                    </a:lnTo>
                    <a:lnTo>
                      <a:pt x="2074" y="1444"/>
                    </a:lnTo>
                    <a:close/>
                    <a:moveTo>
                      <a:pt x="1613" y="2065"/>
                    </a:moveTo>
                    <a:cubicBezTo>
                      <a:pt x="1613" y="2011"/>
                      <a:pt x="1569" y="1967"/>
                      <a:pt x="1515" y="1967"/>
                    </a:cubicBezTo>
                    <a:cubicBezTo>
                      <a:pt x="1461" y="1967"/>
                      <a:pt x="1416" y="2011"/>
                      <a:pt x="1416" y="2065"/>
                    </a:cubicBezTo>
                    <a:lnTo>
                      <a:pt x="1416" y="2216"/>
                    </a:lnTo>
                    <a:cubicBezTo>
                      <a:pt x="1416" y="2266"/>
                      <a:pt x="1454" y="2308"/>
                      <a:pt x="1503" y="2314"/>
                    </a:cubicBezTo>
                    <a:cubicBezTo>
                      <a:pt x="1554" y="2320"/>
                      <a:pt x="1604" y="2326"/>
                      <a:pt x="1650" y="2334"/>
                    </a:cubicBezTo>
                    <a:lnTo>
                      <a:pt x="1650" y="2135"/>
                    </a:lnTo>
                    <a:cubicBezTo>
                      <a:pt x="1639" y="2135"/>
                      <a:pt x="1626" y="2134"/>
                      <a:pt x="1613" y="2131"/>
                    </a:cubicBezTo>
                    <a:lnTo>
                      <a:pt x="1613" y="20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zh-CN" altLang="en-US" sz="1635"/>
              </a:p>
            </p:txBody>
          </p:sp>
        </p:grp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81E6FC54-BDED-73E1-1B74-7D27BA5CAC6B}"/>
              </a:ext>
            </a:extLst>
          </p:cNvPr>
          <p:cNvSpPr txBox="1"/>
          <p:nvPr/>
        </p:nvSpPr>
        <p:spPr>
          <a:xfrm>
            <a:off x="14627056" y="4741877"/>
            <a:ext cx="261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ED4C603-8B6A-C6BB-54A1-B39AF682F464}"/>
              </a:ext>
            </a:extLst>
          </p:cNvPr>
          <p:cNvGrpSpPr/>
          <p:nvPr/>
        </p:nvGrpSpPr>
        <p:grpSpPr>
          <a:xfrm>
            <a:off x="12784216" y="2676314"/>
            <a:ext cx="3704813" cy="1555012"/>
            <a:chOff x="350136" y="2818102"/>
            <a:chExt cx="2617638" cy="1555012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E3F45ED-1CAD-E5E1-F247-35F2779DB4E6}"/>
                </a:ext>
              </a:extLst>
            </p:cNvPr>
            <p:cNvSpPr txBox="1"/>
            <p:nvPr/>
          </p:nvSpPr>
          <p:spPr>
            <a:xfrm>
              <a:off x="350136" y="3172785"/>
              <a:ext cx="26176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171450">
                <a:buFont typeface="Arial" panose="020B0604020202020204" pitchFamily="34" charset="0"/>
                <a:buChar char="•"/>
              </a:pPr>
              <a:r>
                <a:rPr kumimoji="1" lang="zh-CN" altLang="en-US" dirty="0"/>
                <a:t>通常用平均故障间隔时间（</a:t>
              </a:r>
              <a:r>
                <a:rPr kumimoji="1" lang="en" altLang="zh-CN" dirty="0"/>
                <a:t>Mean Time 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Between</a:t>
              </a:r>
              <a:r>
                <a:rPr kumimoji="1" lang="zh-CN" altLang="en-US" dirty="0"/>
                <a:t> </a:t>
              </a:r>
              <a:r>
                <a:rPr kumimoji="1" lang="en" altLang="zh-CN" dirty="0"/>
                <a:t>Failures</a:t>
              </a:r>
              <a:r>
                <a:rPr kumimoji="1" lang="zh-CN" altLang="en" dirty="0"/>
                <a:t>）</a:t>
              </a:r>
              <a:r>
                <a:rPr kumimoji="1" lang="zh-CN" altLang="en-US" dirty="0"/>
                <a:t>衡量</a:t>
              </a:r>
              <a:endParaRPr kumimoji="1" lang="en-US" altLang="zh-CN" dirty="0"/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kumimoji="1" lang="zh-CN" altLang="en-US" dirty="0"/>
                <a:t>例如，一般硬盘的</a:t>
              </a:r>
              <a:r>
                <a:rPr kumimoji="1" lang="en" altLang="zh-CN" dirty="0"/>
                <a:t>MT</a:t>
              </a:r>
              <a:r>
                <a:rPr kumimoji="1" lang="en-US" altLang="zh-CN" dirty="0"/>
                <a:t>BF</a:t>
              </a:r>
              <a:r>
                <a:rPr kumimoji="1" lang="zh-CN" altLang="en-US" dirty="0"/>
                <a:t>至少在</a:t>
              </a:r>
              <a:r>
                <a:rPr kumimoji="1" lang="en-US" altLang="zh-CN" dirty="0"/>
                <a:t>30000</a:t>
              </a:r>
              <a:r>
                <a:rPr kumimoji="1" lang="zh-CN" altLang="en-US" dirty="0"/>
                <a:t>到</a:t>
              </a:r>
              <a:r>
                <a:rPr kumimoji="1" lang="en-US" altLang="zh-CN" dirty="0"/>
                <a:t>40000</a:t>
              </a:r>
              <a:r>
                <a:rPr kumimoji="1" lang="zh-CN" altLang="en-US" dirty="0"/>
                <a:t>小时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CA8DC1E-E8E5-DB1D-865C-411444409B09}"/>
                </a:ext>
              </a:extLst>
            </p:cNvPr>
            <p:cNvSpPr txBox="1"/>
            <p:nvPr/>
          </p:nvSpPr>
          <p:spPr>
            <a:xfrm>
              <a:off x="350136" y="2818102"/>
              <a:ext cx="25916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b="1" dirty="0"/>
                <a:t>系统提供正确服务的能力</a:t>
              </a:r>
              <a:endParaRPr kumimoji="1" lang="en-US" altLang="zh-CN" b="1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E776EE3-832D-0DB1-3216-1096AFA879DF}"/>
              </a:ext>
            </a:extLst>
          </p:cNvPr>
          <p:cNvGrpSpPr/>
          <p:nvPr/>
        </p:nvGrpSpPr>
        <p:grpSpPr>
          <a:xfrm>
            <a:off x="20341845" y="3966011"/>
            <a:ext cx="4484478" cy="1815691"/>
            <a:chOff x="-713984" y="2774842"/>
            <a:chExt cx="4484478" cy="181569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17CCB88-4D53-7A10-B9C2-5E5D24117766}"/>
                </a:ext>
              </a:extLst>
            </p:cNvPr>
            <p:cNvSpPr txBox="1"/>
            <p:nvPr/>
          </p:nvSpPr>
          <p:spPr>
            <a:xfrm>
              <a:off x="-713984" y="3390204"/>
              <a:ext cx="431113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171450">
                <a:buFont typeface="Arial" panose="020B0604020202020204" pitchFamily="34" charset="0"/>
                <a:buChar char="•"/>
              </a:pPr>
              <a:r>
                <a:rPr kumimoji="1" lang="zh-CN" altLang="en-US" dirty="0"/>
                <a:t>通常，</a:t>
              </a:r>
              <a:r>
                <a:rPr kumimoji="1" lang="en" altLang="zh-CN" dirty="0"/>
                <a:t>﻿ MTTF/ </a:t>
              </a:r>
              <a:r>
                <a:rPr kumimoji="1" lang="zh-CN" altLang="en-US" dirty="0"/>
                <a:t>（</a:t>
              </a:r>
              <a:r>
                <a:rPr kumimoji="1" lang="en" altLang="zh-CN" dirty="0"/>
                <a:t>MTTR</a:t>
              </a:r>
              <a:r>
                <a:rPr kumimoji="1" lang="en-US" altLang="zh-CN" dirty="0"/>
                <a:t>+</a:t>
              </a:r>
              <a:r>
                <a:rPr kumimoji="1" lang="en" altLang="zh-CN" dirty="0"/>
                <a:t>MTTF</a:t>
              </a:r>
              <a:r>
                <a:rPr kumimoji="1" lang="zh-CN" altLang="en-US" dirty="0"/>
                <a:t>）</a:t>
              </a:r>
              <a:r>
                <a:rPr kumimoji="1" lang="en" altLang="zh-CN" dirty="0"/>
                <a:t> x100%</a:t>
              </a:r>
              <a:r>
                <a:rPr kumimoji="1" lang="zh-CN" altLang="en-US" dirty="0"/>
                <a:t>，用“几个</a:t>
              </a:r>
              <a:r>
                <a:rPr kumimoji="1" lang="en-US" altLang="zh-CN" dirty="0"/>
                <a:t>9</a:t>
              </a:r>
              <a:r>
                <a:rPr kumimoji="1" lang="zh-CN" altLang="en-US" dirty="0"/>
                <a:t>”来量化</a:t>
              </a:r>
              <a:endParaRPr kumimoji="1" lang="en-US" altLang="zh-CN" dirty="0"/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kumimoji="1" lang="zh-CN" altLang="en-US" dirty="0"/>
                <a:t>例如，</a:t>
              </a:r>
              <a:r>
                <a:rPr kumimoji="1" lang="en-US" altLang="zh-CN" dirty="0"/>
                <a:t>99.975</a:t>
              </a:r>
              <a:r>
                <a:rPr kumimoji="1" lang="zh-CN" altLang="en-US" dirty="0"/>
                <a:t>％，即在</a:t>
              </a:r>
              <a:r>
                <a:rPr kumimoji="1" lang="en-US" altLang="zh-CN" dirty="0"/>
                <a:t>30</a:t>
              </a:r>
              <a:r>
                <a:rPr kumimoji="1" lang="zh-CN" altLang="en-US" dirty="0"/>
                <a:t>天的系统运行中大约有</a:t>
              </a:r>
              <a:r>
                <a:rPr kumimoji="1" lang="en-US" altLang="zh-CN" dirty="0"/>
                <a:t>10.8</a:t>
              </a:r>
              <a:r>
                <a:rPr kumimoji="1" lang="zh-CN" altLang="en-US" dirty="0"/>
                <a:t>分钟的停机时间。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C26950A-2BF0-24D8-801F-0EF645CF3515}"/>
                </a:ext>
              </a:extLst>
            </p:cNvPr>
            <p:cNvSpPr txBox="1"/>
            <p:nvPr/>
          </p:nvSpPr>
          <p:spPr>
            <a:xfrm>
              <a:off x="19682" y="2774842"/>
              <a:ext cx="3750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b="1" dirty="0"/>
                <a:t>系统在能力或性能下降的情况下，能够准备提供正确服务的能力</a:t>
              </a:r>
              <a:endParaRPr kumimoji="1" lang="en-US" altLang="zh-CN" b="1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5F6F2C9-48FE-4FDE-EF25-711629F19570}"/>
              </a:ext>
            </a:extLst>
          </p:cNvPr>
          <p:cNvGrpSpPr/>
          <p:nvPr/>
        </p:nvGrpSpPr>
        <p:grpSpPr>
          <a:xfrm>
            <a:off x="20013196" y="1194601"/>
            <a:ext cx="3631502" cy="1293765"/>
            <a:chOff x="350136" y="2818102"/>
            <a:chExt cx="3631502" cy="1293765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3D72AFD-2256-14EB-745F-D7D67AE708F4}"/>
                </a:ext>
              </a:extLst>
            </p:cNvPr>
            <p:cNvSpPr txBox="1"/>
            <p:nvPr/>
          </p:nvSpPr>
          <p:spPr>
            <a:xfrm>
              <a:off x="442375" y="3465536"/>
              <a:ext cx="35392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171450">
                <a:buFont typeface="Arial" panose="020B0604020202020204" pitchFamily="34" charset="0"/>
                <a:buChar char="•"/>
              </a:pPr>
              <a:r>
                <a:rPr kumimoji="1" lang="zh-CN" altLang="en-US" dirty="0"/>
                <a:t>通常用平均故障维修时间（</a:t>
              </a:r>
              <a:r>
                <a:rPr kumimoji="1" lang="en" altLang="zh-CN" dirty="0"/>
                <a:t>Mean Time 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To</a:t>
              </a:r>
              <a:r>
                <a:rPr kumimoji="1" lang="zh-CN" altLang="en-US" dirty="0"/>
                <a:t>  </a:t>
              </a:r>
              <a:r>
                <a:rPr kumimoji="1" lang="en-US" altLang="zh-CN" dirty="0"/>
                <a:t>Repair</a:t>
              </a:r>
              <a:r>
                <a:rPr kumimoji="1" lang="zh-CN" altLang="en" dirty="0"/>
                <a:t>）</a:t>
              </a:r>
              <a:r>
                <a:rPr kumimoji="1" lang="zh-CN" altLang="en-US" dirty="0"/>
                <a:t>衡量</a:t>
              </a:r>
              <a:endParaRPr kumimoji="1" lang="en-US" altLang="zh-CN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0A94C6C-3400-A0BA-4100-522D3EB84211}"/>
                </a:ext>
              </a:extLst>
            </p:cNvPr>
            <p:cNvSpPr txBox="1"/>
            <p:nvPr/>
          </p:nvSpPr>
          <p:spPr>
            <a:xfrm>
              <a:off x="350136" y="2818102"/>
              <a:ext cx="35687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b="1" dirty="0"/>
                <a:t>系统诊断和修复可能导致（或可能已经导致）错误的故障的能力</a:t>
              </a: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C26DFD65-BC87-5C89-12D1-4882D5BDF94E}"/>
              </a:ext>
            </a:extLst>
          </p:cNvPr>
          <p:cNvSpPr txBox="1"/>
          <p:nvPr/>
        </p:nvSpPr>
        <p:spPr>
          <a:xfrm>
            <a:off x="13174487" y="6220616"/>
            <a:ext cx="9491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</a:rPr>
              <a:t>对于单实例维度，公有云一个服务周期内</a:t>
            </a:r>
            <a:r>
              <a:rPr kumimoji="1" lang="en" altLang="zh-CN" sz="2400" b="1" dirty="0">
                <a:solidFill>
                  <a:srgbClr val="FF0000"/>
                </a:solidFill>
              </a:rPr>
              <a:t>ECS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的服务可用性通常要求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2400" b="1" dirty="0">
                <a:solidFill>
                  <a:srgbClr val="FF0000"/>
                </a:solidFill>
              </a:rPr>
              <a:t>不低于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99.975%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8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文本框 129">
            <a:extLst>
              <a:ext uri="{FF2B5EF4-FFF2-40B4-BE49-F238E27FC236}">
                <a16:creationId xmlns:a16="http://schemas.microsoft.com/office/drawing/2014/main" id="{EAF6BE14-4D55-1697-853F-84ABF664A39B}"/>
              </a:ext>
            </a:extLst>
          </p:cNvPr>
          <p:cNvSpPr txBox="1"/>
          <p:nvPr/>
        </p:nvSpPr>
        <p:spPr>
          <a:xfrm>
            <a:off x="1773068" y="5536263"/>
            <a:ext cx="1040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龙蜥社区 </a:t>
            </a:r>
            <a:r>
              <a:rPr kumimoji="1" lang="en-US" altLang="zh-CN" b="1" dirty="0"/>
              <a:t>RAS</a:t>
            </a:r>
            <a:r>
              <a:rPr kumimoji="1" lang="zh-CN" altLang="en-US" b="1" dirty="0"/>
              <a:t> 白皮书发布 </a:t>
            </a:r>
            <a:r>
              <a:rPr kumimoji="1" lang="en" altLang="zh-CN" dirty="0"/>
              <a:t>https://openanolis.cn/sig/ARM_ARCH_SIG/doc/745163675087416615</a:t>
            </a:r>
            <a:endParaRPr kumimoji="1"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完善 </a:t>
            </a:r>
            <a:r>
              <a:rPr kumimoji="1" lang="en-US" altLang="zh-CN" b="1" dirty="0"/>
              <a:t>ARM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RAS</a:t>
            </a:r>
            <a:r>
              <a:rPr kumimoji="1" lang="zh-CN" altLang="en-US" b="1" dirty="0"/>
              <a:t> 生态，</a:t>
            </a:r>
            <a:r>
              <a:rPr kumimoji="1" lang="en" altLang="zh-CN" b="1" dirty="0"/>
              <a:t>Ras</a:t>
            </a:r>
            <a:r>
              <a:rPr kumimoji="1" lang="en-US" altLang="zh-CN" b="1" dirty="0"/>
              <a:t>-tools</a:t>
            </a:r>
            <a:r>
              <a:rPr kumimoji="1" lang="zh-CN" altLang="en-US" b="1" dirty="0"/>
              <a:t> 支持 </a:t>
            </a:r>
            <a:r>
              <a:rPr kumimoji="1" lang="en-US" altLang="zh-CN" b="1" dirty="0"/>
              <a:t>ARM</a:t>
            </a:r>
            <a:r>
              <a:rPr kumimoji="1" lang="zh-CN" altLang="en-US" b="1" dirty="0"/>
              <a:t> 平台（主要贡献者）</a:t>
            </a:r>
            <a:r>
              <a:rPr lang="en" altLang="zh-CN" b="0" i="0" dirty="0">
                <a:solidFill>
                  <a:srgbClr val="40485B"/>
                </a:solidFill>
                <a:effectLst/>
                <a:latin typeface="-apple-system"/>
              </a:rPr>
              <a:t>https://git.kernel.org/pub/scm/linux/kernel/git/aegl/ras-tools.git</a:t>
            </a:r>
            <a:endParaRPr kumimoji="1" lang="en" altLang="zh-CN" dirty="0"/>
          </a:p>
          <a:p>
            <a:endParaRPr kumimoji="1" lang="en-US" altLang="zh-CN" dirty="0"/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CE65EA2-1695-EB34-3298-DD1FF59F1373}"/>
              </a:ext>
            </a:extLst>
          </p:cNvPr>
          <p:cNvGrpSpPr/>
          <p:nvPr/>
        </p:nvGrpSpPr>
        <p:grpSpPr>
          <a:xfrm>
            <a:off x="2187147" y="1118952"/>
            <a:ext cx="7688655" cy="4075490"/>
            <a:chOff x="1136200" y="610420"/>
            <a:chExt cx="7382840" cy="3913388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5D4946D8-3CFF-C346-8901-340BCE9A3F3F}"/>
                </a:ext>
              </a:extLst>
            </p:cNvPr>
            <p:cNvGrpSpPr/>
            <p:nvPr/>
          </p:nvGrpSpPr>
          <p:grpSpPr>
            <a:xfrm>
              <a:off x="3512264" y="3991356"/>
              <a:ext cx="5006776" cy="532452"/>
              <a:chOff x="2200337" y="4173633"/>
              <a:chExt cx="5525047" cy="589659"/>
            </a:xfrm>
          </p:grpSpPr>
          <p:sp>
            <p:nvSpPr>
              <p:cNvPr id="179" name="矩形">
                <a:extLst>
                  <a:ext uri="{FF2B5EF4-FFF2-40B4-BE49-F238E27FC236}">
                    <a16:creationId xmlns:a16="http://schemas.microsoft.com/office/drawing/2014/main" id="{467B8164-1477-079F-3D07-A44BBF0A40A4}"/>
                  </a:ext>
                </a:extLst>
              </p:cNvPr>
              <p:cNvSpPr/>
              <p:nvPr/>
            </p:nvSpPr>
            <p:spPr>
              <a:xfrm>
                <a:off x="2200337" y="4173633"/>
                <a:ext cx="5525047" cy="589659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dirty="0"/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15EAC730-07F8-CB5F-841D-4A32350322E2}"/>
                  </a:ext>
                </a:extLst>
              </p:cNvPr>
              <p:cNvSpPr/>
              <p:nvPr/>
            </p:nvSpPr>
            <p:spPr>
              <a:xfrm>
                <a:off x="2299831" y="4269072"/>
                <a:ext cx="967393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CPU</a:t>
                </a:r>
                <a:endParaRPr kumimoji="1" lang="zh-CN" altLang="en-US" dirty="0"/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0CCA598B-E65C-7804-3252-4FB2D5AAB73E}"/>
                  </a:ext>
                </a:extLst>
              </p:cNvPr>
              <p:cNvSpPr/>
              <p:nvPr/>
            </p:nvSpPr>
            <p:spPr>
              <a:xfrm>
                <a:off x="3399956" y="4269072"/>
                <a:ext cx="967393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MEM</a:t>
                </a:r>
                <a:endParaRPr kumimoji="1" lang="zh-CN" altLang="en-US" dirty="0"/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1EBB8E43-7381-B6EF-9968-FF02587E1174}"/>
                  </a:ext>
                </a:extLst>
              </p:cNvPr>
              <p:cNvSpPr/>
              <p:nvPr/>
            </p:nvSpPr>
            <p:spPr>
              <a:xfrm>
                <a:off x="4500081" y="4269072"/>
                <a:ext cx="967393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DISK</a:t>
                </a:r>
                <a:endParaRPr kumimoji="1" lang="zh-CN" altLang="en-US" dirty="0"/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D0321A56-8F1A-6D95-CDD1-7960694D9905}"/>
                  </a:ext>
                </a:extLst>
              </p:cNvPr>
              <p:cNvSpPr/>
              <p:nvPr/>
            </p:nvSpPr>
            <p:spPr>
              <a:xfrm>
                <a:off x="5600206" y="4269072"/>
                <a:ext cx="967393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NIC</a:t>
                </a:r>
                <a:endParaRPr kumimoji="1" lang="zh-CN" altLang="en-US" dirty="0"/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9B6E567-20C5-D9F9-6724-EFB7F59EF2D6}"/>
                  </a:ext>
                </a:extLst>
              </p:cNvPr>
              <p:cNvSpPr/>
              <p:nvPr/>
            </p:nvSpPr>
            <p:spPr>
              <a:xfrm>
                <a:off x="6700333" y="4269072"/>
                <a:ext cx="967393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GPU</a:t>
                </a:r>
                <a:endParaRPr kumimoji="1" lang="zh-CN" altLang="en-US" dirty="0"/>
              </a:p>
            </p:txBody>
          </p:sp>
        </p:grpSp>
        <p:sp>
          <p:nvSpPr>
            <p:cNvPr id="133" name="矩形">
              <a:extLst>
                <a:ext uri="{FF2B5EF4-FFF2-40B4-BE49-F238E27FC236}">
                  <a16:creationId xmlns:a16="http://schemas.microsoft.com/office/drawing/2014/main" id="{D88EEC95-304B-3431-AE49-DE4FD0793711}"/>
                </a:ext>
              </a:extLst>
            </p:cNvPr>
            <p:cNvSpPr/>
            <p:nvPr/>
          </p:nvSpPr>
          <p:spPr>
            <a:xfrm>
              <a:off x="1978653" y="3996763"/>
              <a:ext cx="1353505" cy="527043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 sz="1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dirty="0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068AD34-952F-32D9-06BB-BBC6C50DED1B}"/>
                </a:ext>
              </a:extLst>
            </p:cNvPr>
            <p:cNvSpPr/>
            <p:nvPr/>
          </p:nvSpPr>
          <p:spPr>
            <a:xfrm>
              <a:off x="2065795" y="4086595"/>
              <a:ext cx="1172927" cy="360000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/>
                <a:t>CIPU/DPU</a:t>
              </a:r>
              <a:endParaRPr kumimoji="1" lang="zh-CN" altLang="en-US" sz="1600" dirty="0"/>
            </a:p>
          </p:txBody>
        </p:sp>
        <p:sp>
          <p:nvSpPr>
            <p:cNvPr id="135" name="左右箭头 134">
              <a:extLst>
                <a:ext uri="{FF2B5EF4-FFF2-40B4-BE49-F238E27FC236}">
                  <a16:creationId xmlns:a16="http://schemas.microsoft.com/office/drawing/2014/main" id="{148F2E09-AD6E-E58F-69E6-B537FA22BA30}"/>
                </a:ext>
              </a:extLst>
            </p:cNvPr>
            <p:cNvSpPr/>
            <p:nvPr/>
          </p:nvSpPr>
          <p:spPr>
            <a:xfrm>
              <a:off x="3258617" y="4218311"/>
              <a:ext cx="320420" cy="96567"/>
            </a:xfrm>
            <a:prstGeom prst="leftRightArrow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1074226-931A-B5C9-C443-C3A4A94EBF4A}"/>
                </a:ext>
              </a:extLst>
            </p:cNvPr>
            <p:cNvSpPr/>
            <p:nvPr/>
          </p:nvSpPr>
          <p:spPr>
            <a:xfrm>
              <a:off x="1978653" y="1059359"/>
              <a:ext cx="428463" cy="2184499"/>
            </a:xfrm>
            <a:prstGeom prst="rect">
              <a:avLst/>
            </a:prstGeom>
            <a:solidFill>
              <a:srgbClr val="BA16F6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EINJ</a:t>
              </a:r>
              <a:endParaRPr kumimoji="1" lang="zh-CN" altLang="en-US" dirty="0"/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E44AC967-CC66-1B87-C88E-BB6FA52DDA23}"/>
                </a:ext>
              </a:extLst>
            </p:cNvPr>
            <p:cNvGrpSpPr/>
            <p:nvPr/>
          </p:nvGrpSpPr>
          <p:grpSpPr>
            <a:xfrm>
              <a:off x="2495439" y="1439961"/>
              <a:ext cx="1687122" cy="1135476"/>
              <a:chOff x="1550387" y="1428149"/>
              <a:chExt cx="1542091" cy="1257471"/>
            </a:xfrm>
          </p:grpSpPr>
          <p:sp>
            <p:nvSpPr>
              <p:cNvPr id="175" name="矩形">
                <a:extLst>
                  <a:ext uri="{FF2B5EF4-FFF2-40B4-BE49-F238E27FC236}">
                    <a16:creationId xmlns:a16="http://schemas.microsoft.com/office/drawing/2014/main" id="{4272AC94-C57F-CB5F-0173-0EFD892B832D}"/>
                  </a:ext>
                </a:extLst>
              </p:cNvPr>
              <p:cNvSpPr/>
              <p:nvPr/>
            </p:nvSpPr>
            <p:spPr>
              <a:xfrm>
                <a:off x="1550387" y="1497447"/>
                <a:ext cx="1392354" cy="1188173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dirty="0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5CE6593E-8E7D-4C9D-FF3B-315277594935}"/>
                  </a:ext>
                </a:extLst>
              </p:cNvPr>
              <p:cNvSpPr/>
              <p:nvPr/>
            </p:nvSpPr>
            <p:spPr>
              <a:xfrm>
                <a:off x="1666898" y="1726464"/>
                <a:ext cx="1188717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vSEA</a:t>
                </a:r>
                <a:endParaRPr kumimoji="1" lang="zh-CN" altLang="en-US" dirty="0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7C433370-B7FD-375E-1AB3-C15F32C0366C}"/>
                  </a:ext>
                </a:extLst>
              </p:cNvPr>
              <p:cNvSpPr/>
              <p:nvPr/>
            </p:nvSpPr>
            <p:spPr>
              <a:xfrm>
                <a:off x="1666898" y="2224627"/>
                <a:ext cx="1188717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vMCE</a:t>
                </a:r>
                <a:endParaRPr kumimoji="1" lang="zh-CN" altLang="en-US" dirty="0"/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38AB2C19-C7EF-978C-F92D-EE533388807E}"/>
                  </a:ext>
                </a:extLst>
              </p:cNvPr>
              <p:cNvSpPr txBox="1"/>
              <p:nvPr/>
            </p:nvSpPr>
            <p:spPr>
              <a:xfrm>
                <a:off x="2236964" y="1428149"/>
                <a:ext cx="855514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</a:rPr>
                  <a:t>Virt</a:t>
                </a:r>
                <a:r>
                  <a:rPr kumimoji="1" lang="zh-CN" altLang="en-US" sz="12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sz="1200" dirty="0">
                    <a:solidFill>
                      <a:schemeClr val="bg1"/>
                    </a:solidFill>
                  </a:rPr>
                  <a:t>RAS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11F91C7-4F76-5373-621F-D28F7F298AE9}"/>
                </a:ext>
              </a:extLst>
            </p:cNvPr>
            <p:cNvGrpSpPr/>
            <p:nvPr/>
          </p:nvGrpSpPr>
          <p:grpSpPr>
            <a:xfrm>
              <a:off x="4121676" y="1455529"/>
              <a:ext cx="1680792" cy="1136856"/>
              <a:chOff x="3039649" y="1438308"/>
              <a:chExt cx="1680792" cy="1258999"/>
            </a:xfrm>
          </p:grpSpPr>
          <p:sp>
            <p:nvSpPr>
              <p:cNvPr id="171" name="矩形">
                <a:extLst>
                  <a:ext uri="{FF2B5EF4-FFF2-40B4-BE49-F238E27FC236}">
                    <a16:creationId xmlns:a16="http://schemas.microsoft.com/office/drawing/2014/main" id="{41468558-F3EF-99AA-20D3-ABE3FF5F133C}"/>
                  </a:ext>
                </a:extLst>
              </p:cNvPr>
              <p:cNvSpPr/>
              <p:nvPr/>
            </p:nvSpPr>
            <p:spPr>
              <a:xfrm>
                <a:off x="3039649" y="1509133"/>
                <a:ext cx="1640717" cy="1188174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dirty="0"/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02274ABC-D5B4-DEE1-B604-923C1F4B556F}"/>
                  </a:ext>
                </a:extLst>
              </p:cNvPr>
              <p:cNvSpPr/>
              <p:nvPr/>
            </p:nvSpPr>
            <p:spPr>
              <a:xfrm>
                <a:off x="3134372" y="1732162"/>
                <a:ext cx="1457928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/>
                  <a:t>Hard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Offline</a:t>
                </a:r>
                <a:endParaRPr kumimoji="1" lang="zh-CN" altLang="en-US" sz="1600" dirty="0"/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51B4714B-3B33-6CA6-2A42-64D83A4580FD}"/>
                  </a:ext>
                </a:extLst>
              </p:cNvPr>
              <p:cNvSpPr/>
              <p:nvPr/>
            </p:nvSpPr>
            <p:spPr>
              <a:xfrm>
                <a:off x="3127972" y="2221284"/>
                <a:ext cx="1457928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/>
                  <a:t>Soft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Offline</a:t>
                </a:r>
                <a:endParaRPr kumimoji="1" lang="zh-CN" altLang="en-US" sz="1600" dirty="0"/>
              </a:p>
            </p:txBody>
          </p:sp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70B8A750-EE42-1327-7A7B-6CC6D523C2CE}"/>
                  </a:ext>
                </a:extLst>
              </p:cNvPr>
              <p:cNvSpPr txBox="1"/>
              <p:nvPr/>
            </p:nvSpPr>
            <p:spPr>
              <a:xfrm>
                <a:off x="3776188" y="1438308"/>
                <a:ext cx="944253" cy="34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</a:rPr>
                  <a:t>MEM</a:t>
                </a:r>
                <a:r>
                  <a:rPr kumimoji="1" lang="zh-CN" altLang="en-US" sz="12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sz="1200" dirty="0">
                    <a:solidFill>
                      <a:schemeClr val="bg1"/>
                    </a:solidFill>
                  </a:rPr>
                  <a:t>RAS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BB263ACA-541D-3614-1931-3FFEC7D7B1B6}"/>
                </a:ext>
              </a:extLst>
            </p:cNvPr>
            <p:cNvGrpSpPr/>
            <p:nvPr/>
          </p:nvGrpSpPr>
          <p:grpSpPr>
            <a:xfrm>
              <a:off x="5881555" y="1436105"/>
              <a:ext cx="2613969" cy="1139332"/>
              <a:chOff x="5193089" y="1435566"/>
              <a:chExt cx="2497617" cy="1261741"/>
            </a:xfrm>
          </p:grpSpPr>
          <p:sp>
            <p:nvSpPr>
              <p:cNvPr id="165" name="矩形">
                <a:extLst>
                  <a:ext uri="{FF2B5EF4-FFF2-40B4-BE49-F238E27FC236}">
                    <a16:creationId xmlns:a16="http://schemas.microsoft.com/office/drawing/2014/main" id="{41AB06CE-D034-3D8F-F899-A85A102DB239}"/>
                  </a:ext>
                </a:extLst>
              </p:cNvPr>
              <p:cNvSpPr/>
              <p:nvPr/>
            </p:nvSpPr>
            <p:spPr>
              <a:xfrm>
                <a:off x="5193089" y="1509133"/>
                <a:ext cx="2497617" cy="1188174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dirty="0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7BAFAE5-8635-C457-1906-68EA7C32AB76}"/>
                  </a:ext>
                </a:extLst>
              </p:cNvPr>
              <p:cNvSpPr/>
              <p:nvPr/>
            </p:nvSpPr>
            <p:spPr>
              <a:xfrm>
                <a:off x="5335521" y="1743696"/>
                <a:ext cx="1076795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AER</a:t>
                </a:r>
                <a:endParaRPr kumimoji="1" lang="zh-CN" altLang="en-US" dirty="0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FF8090AC-AE7D-1B59-D0E1-5B8E8EDC42C5}"/>
                  </a:ext>
                </a:extLst>
              </p:cNvPr>
              <p:cNvSpPr/>
              <p:nvPr/>
            </p:nvSpPr>
            <p:spPr>
              <a:xfrm>
                <a:off x="6510426" y="1743696"/>
                <a:ext cx="1076795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PME</a:t>
                </a:r>
                <a:endParaRPr kumimoji="1" lang="zh-CN" altLang="en-US" dirty="0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52996EA3-24D3-15D0-C44B-09B5041387B3}"/>
                  </a:ext>
                </a:extLst>
              </p:cNvPr>
              <p:cNvSpPr/>
              <p:nvPr/>
            </p:nvSpPr>
            <p:spPr>
              <a:xfrm>
                <a:off x="5335520" y="2234497"/>
                <a:ext cx="1076795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DPC</a:t>
                </a:r>
                <a:endParaRPr kumimoji="1" lang="zh-CN" altLang="en-US" dirty="0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B176A5BC-ABFE-7B11-7F13-0A3FEDE83DE7}"/>
                  </a:ext>
                </a:extLst>
              </p:cNvPr>
              <p:cNvSpPr/>
              <p:nvPr/>
            </p:nvSpPr>
            <p:spPr>
              <a:xfrm>
                <a:off x="6510426" y="2236352"/>
                <a:ext cx="1076795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Hotplug</a:t>
                </a:r>
                <a:endParaRPr kumimoji="1" lang="zh-CN" altLang="en-US" dirty="0"/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E0D67FE-58D2-423F-9F47-2DAAEED7D84C}"/>
                  </a:ext>
                </a:extLst>
              </p:cNvPr>
              <p:cNvSpPr txBox="1"/>
              <p:nvPr/>
            </p:nvSpPr>
            <p:spPr>
              <a:xfrm>
                <a:off x="6771322" y="1435566"/>
                <a:ext cx="894312" cy="34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</a:rPr>
                  <a:t>PCIe</a:t>
                </a:r>
                <a:r>
                  <a:rPr kumimoji="1" lang="zh-CN" altLang="en-US" sz="12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sz="1200" dirty="0">
                    <a:solidFill>
                      <a:schemeClr val="bg1"/>
                    </a:solidFill>
                  </a:rPr>
                  <a:t>RAS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24AFB05-482D-FE1B-FA25-065D3116FDE3}"/>
                </a:ext>
              </a:extLst>
            </p:cNvPr>
            <p:cNvSpPr/>
            <p:nvPr/>
          </p:nvSpPr>
          <p:spPr>
            <a:xfrm>
              <a:off x="2495439" y="1059360"/>
              <a:ext cx="2952888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RAS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Event</a:t>
              </a:r>
              <a:endParaRPr kumimoji="1" lang="zh-CN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1B2DF33F-1331-3E75-6ED1-A98E66146F7D}"/>
                </a:ext>
              </a:extLst>
            </p:cNvPr>
            <p:cNvSpPr/>
            <p:nvPr/>
          </p:nvSpPr>
          <p:spPr>
            <a:xfrm>
              <a:off x="5536650" y="1066488"/>
              <a:ext cx="2952888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EDAC</a:t>
              </a:r>
              <a:endParaRPr kumimoji="1" lang="zh-CN" altLang="en-US" dirty="0"/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662ED948-EADB-7740-B1B0-ACF79AF09DEB}"/>
                </a:ext>
              </a:extLst>
            </p:cNvPr>
            <p:cNvGrpSpPr/>
            <p:nvPr/>
          </p:nvGrpSpPr>
          <p:grpSpPr>
            <a:xfrm>
              <a:off x="2456518" y="2580213"/>
              <a:ext cx="6062521" cy="659078"/>
              <a:chOff x="1674021" y="2737181"/>
              <a:chExt cx="6062521" cy="659078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CB61D099-A1E5-BFAB-38A1-D7FA16CA290D}"/>
                  </a:ext>
                </a:extLst>
              </p:cNvPr>
              <p:cNvGrpSpPr/>
              <p:nvPr/>
            </p:nvGrpSpPr>
            <p:grpSpPr>
              <a:xfrm>
                <a:off x="1702844" y="2809613"/>
                <a:ext cx="6033698" cy="586646"/>
                <a:chOff x="1702843" y="2544894"/>
                <a:chExt cx="6265415" cy="649676"/>
              </a:xfrm>
            </p:grpSpPr>
            <p:sp>
              <p:nvSpPr>
                <p:cNvPr id="159" name="矩形">
                  <a:extLst>
                    <a:ext uri="{FF2B5EF4-FFF2-40B4-BE49-F238E27FC236}">
                      <a16:creationId xmlns:a16="http://schemas.microsoft.com/office/drawing/2014/main" id="{8C5FCADC-D76F-2E7C-E87C-B35F4F223754}"/>
                    </a:ext>
                  </a:extLst>
                </p:cNvPr>
                <p:cNvSpPr/>
                <p:nvPr/>
              </p:nvSpPr>
              <p:spPr>
                <a:xfrm>
                  <a:off x="1702843" y="2544894"/>
                  <a:ext cx="6265415" cy="649676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457200">
                    <a:defRPr sz="18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endParaRPr dirty="0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8A321AFA-ED18-0199-E336-E3DD40F26FB8}"/>
                    </a:ext>
                  </a:extLst>
                </p:cNvPr>
                <p:cNvSpPr/>
                <p:nvPr/>
              </p:nvSpPr>
              <p:spPr>
                <a:xfrm>
                  <a:off x="1884345" y="2734441"/>
                  <a:ext cx="967393" cy="398679"/>
                </a:xfrm>
                <a:prstGeom prst="rect">
                  <a:avLst/>
                </a:prstGeom>
                <a:solidFill>
                  <a:srgbClr val="D031FD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MCA</a:t>
                  </a:r>
                  <a:endParaRPr kumimoji="1"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6F869BCD-75CD-7DBD-555C-244A2EFAAE8B}"/>
                    </a:ext>
                  </a:extLst>
                </p:cNvPr>
                <p:cNvSpPr/>
                <p:nvPr/>
              </p:nvSpPr>
              <p:spPr>
                <a:xfrm>
                  <a:off x="3029442" y="2734441"/>
                  <a:ext cx="967393" cy="398679"/>
                </a:xfrm>
                <a:prstGeom prst="rect">
                  <a:avLst/>
                </a:prstGeom>
                <a:solidFill>
                  <a:srgbClr val="D031FD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AEST</a:t>
                  </a:r>
                  <a:endParaRPr kumimoji="1" lang="zh-CN" altLang="en-US" dirty="0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152EE5E6-4A5A-1A93-9178-6D96EDD79E3F}"/>
                    </a:ext>
                  </a:extLst>
                </p:cNvPr>
                <p:cNvSpPr/>
                <p:nvPr/>
              </p:nvSpPr>
              <p:spPr>
                <a:xfrm>
                  <a:off x="4205270" y="2734441"/>
                  <a:ext cx="967393" cy="398679"/>
                </a:xfrm>
                <a:prstGeom prst="rect">
                  <a:avLst/>
                </a:prstGeom>
                <a:solidFill>
                  <a:srgbClr val="D031FD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GHES</a:t>
                  </a:r>
                  <a:endParaRPr kumimoji="1" lang="zh-CN" altLang="en-US" dirty="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E709DC1F-518E-ADCF-A81E-33D84212D164}"/>
                    </a:ext>
                  </a:extLst>
                </p:cNvPr>
                <p:cNvSpPr/>
                <p:nvPr/>
              </p:nvSpPr>
              <p:spPr>
                <a:xfrm>
                  <a:off x="5350366" y="2734441"/>
                  <a:ext cx="967393" cy="398679"/>
                </a:xfrm>
                <a:prstGeom prst="rect">
                  <a:avLst/>
                </a:prstGeom>
                <a:solidFill>
                  <a:srgbClr val="D031FD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EDR</a:t>
                  </a:r>
                  <a:endParaRPr kumimoji="1" lang="zh-CN" altLang="en-US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B225E1ED-0747-A654-8080-005E3DAE071B}"/>
                    </a:ext>
                  </a:extLst>
                </p:cNvPr>
                <p:cNvSpPr/>
                <p:nvPr/>
              </p:nvSpPr>
              <p:spPr>
                <a:xfrm>
                  <a:off x="6495463" y="2734441"/>
                  <a:ext cx="1343851" cy="398679"/>
                </a:xfrm>
                <a:prstGeom prst="rect">
                  <a:avLst/>
                </a:prstGeom>
                <a:solidFill>
                  <a:srgbClr val="D031FD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Port</a:t>
                  </a:r>
                  <a:r>
                    <a:rPr kumimoji="1" lang="zh-CN" altLang="en-US" sz="1400" dirty="0"/>
                    <a:t> </a:t>
                  </a:r>
                  <a:r>
                    <a:rPr kumimoji="1" lang="en-US" altLang="zh-CN" sz="1400" dirty="0"/>
                    <a:t>Service</a:t>
                  </a:r>
                  <a:endParaRPr kumimoji="1" lang="zh-CN" altLang="en-US" sz="1400" dirty="0"/>
                </a:p>
              </p:txBody>
            </p:sp>
          </p:grp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E088D26A-E2D8-26ED-9651-B5053F84951A}"/>
                  </a:ext>
                </a:extLst>
              </p:cNvPr>
              <p:cNvSpPr txBox="1"/>
              <p:nvPr/>
            </p:nvSpPr>
            <p:spPr>
              <a:xfrm>
                <a:off x="1674021" y="2737181"/>
                <a:ext cx="1083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</a:rPr>
                  <a:t>Notification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B338BD7-9C79-CB86-B180-D5E602996292}"/>
                </a:ext>
              </a:extLst>
            </p:cNvPr>
            <p:cNvGrpSpPr/>
            <p:nvPr/>
          </p:nvGrpSpPr>
          <p:grpSpPr>
            <a:xfrm>
              <a:off x="1978654" y="3330131"/>
              <a:ext cx="6540386" cy="596358"/>
              <a:chOff x="991436" y="3276043"/>
              <a:chExt cx="6976821" cy="660431"/>
            </a:xfrm>
          </p:grpSpPr>
          <p:sp>
            <p:nvSpPr>
              <p:cNvPr id="152" name="矩形">
                <a:extLst>
                  <a:ext uri="{FF2B5EF4-FFF2-40B4-BE49-F238E27FC236}">
                    <a16:creationId xmlns:a16="http://schemas.microsoft.com/office/drawing/2014/main" id="{8E67BADB-A6C2-E4FB-90C2-4735E281FE96}"/>
                  </a:ext>
                </a:extLst>
              </p:cNvPr>
              <p:cNvSpPr/>
              <p:nvPr/>
            </p:nvSpPr>
            <p:spPr>
              <a:xfrm>
                <a:off x="991436" y="3276043"/>
                <a:ext cx="6976821" cy="660431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dirty="0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D1EC7D84-DE11-66B2-842A-C00E2325473C}"/>
                  </a:ext>
                </a:extLst>
              </p:cNvPr>
              <p:cNvSpPr/>
              <p:nvPr/>
            </p:nvSpPr>
            <p:spPr>
              <a:xfrm>
                <a:off x="1207181" y="3439528"/>
                <a:ext cx="1473892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EINJ</a:t>
                </a:r>
                <a:endParaRPr kumimoji="1" lang="zh-CN" altLang="en-US" dirty="0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3159442-1460-8688-3628-C38ADAE51112}"/>
                  </a:ext>
                </a:extLst>
              </p:cNvPr>
              <p:cNvSpPr/>
              <p:nvPr/>
            </p:nvSpPr>
            <p:spPr>
              <a:xfrm>
                <a:off x="2926595" y="3439528"/>
                <a:ext cx="1473892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HEST</a:t>
                </a:r>
                <a:endParaRPr kumimoji="1" lang="zh-CN" altLang="en-US" dirty="0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1CBCFA3-2854-BDE3-CCE0-E8768640D177}"/>
                  </a:ext>
                </a:extLst>
              </p:cNvPr>
              <p:cNvSpPr/>
              <p:nvPr/>
            </p:nvSpPr>
            <p:spPr>
              <a:xfrm>
                <a:off x="4646009" y="3439528"/>
                <a:ext cx="1473892" cy="39867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ERST</a:t>
                </a:r>
                <a:endParaRPr kumimoji="1" lang="zh-CN" altLang="en-US" dirty="0"/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D558F8E7-F31E-58E4-B6D9-AC980FEB81CD}"/>
                  </a:ext>
                </a:extLst>
              </p:cNvPr>
              <p:cNvSpPr/>
              <p:nvPr/>
            </p:nvSpPr>
            <p:spPr>
              <a:xfrm>
                <a:off x="6365422" y="3439528"/>
                <a:ext cx="1473892" cy="416689"/>
              </a:xfrm>
              <a:prstGeom prst="rect">
                <a:avLst/>
              </a:prstGeom>
              <a:solidFill>
                <a:srgbClr val="BA16F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BERT</a:t>
                </a:r>
                <a:endParaRPr kumimoji="1" lang="zh-CN" altLang="en-US" dirty="0"/>
              </a:p>
            </p:txBody>
          </p:sp>
        </p:grp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EA9FA20F-1394-8C89-4AFE-D2876EDB41BA}"/>
                </a:ext>
              </a:extLst>
            </p:cNvPr>
            <p:cNvSpPr txBox="1"/>
            <p:nvPr/>
          </p:nvSpPr>
          <p:spPr>
            <a:xfrm>
              <a:off x="2020124" y="3259397"/>
              <a:ext cx="1083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</a:rPr>
                <a:t>Firmware</a:t>
              </a:r>
              <a:endParaRPr kumimoji="1"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B7AF8593-F1FE-D3DC-62C5-A0C7865E3657}"/>
                </a:ext>
              </a:extLst>
            </p:cNvPr>
            <p:cNvGrpSpPr/>
            <p:nvPr/>
          </p:nvGrpSpPr>
          <p:grpSpPr>
            <a:xfrm>
              <a:off x="1136200" y="718248"/>
              <a:ext cx="532906" cy="3805558"/>
              <a:chOff x="-7216100" y="1128406"/>
              <a:chExt cx="532906" cy="3805558"/>
            </a:xfrm>
          </p:grpSpPr>
          <p:sp>
            <p:nvSpPr>
              <p:cNvPr id="150" name="任意形状 149">
                <a:extLst>
                  <a:ext uri="{FF2B5EF4-FFF2-40B4-BE49-F238E27FC236}">
                    <a16:creationId xmlns:a16="http://schemas.microsoft.com/office/drawing/2014/main" id="{51018773-0957-368F-C15B-63D8E21AA591}"/>
                  </a:ext>
                </a:extLst>
              </p:cNvPr>
              <p:cNvSpPr/>
              <p:nvPr/>
            </p:nvSpPr>
            <p:spPr>
              <a:xfrm>
                <a:off x="-7061523" y="1128406"/>
                <a:ext cx="324000" cy="3805558"/>
              </a:xfrm>
              <a:custGeom>
                <a:avLst/>
                <a:gdLst>
                  <a:gd name="connsiteX0" fmla="*/ 162000 w 324000"/>
                  <a:gd name="connsiteY0" fmla="*/ 0 h 1369994"/>
                  <a:gd name="connsiteX1" fmla="*/ 324000 w 324000"/>
                  <a:gd name="connsiteY1" fmla="*/ 162000 h 1369994"/>
                  <a:gd name="connsiteX2" fmla="*/ 324000 w 324000"/>
                  <a:gd name="connsiteY2" fmla="*/ 1369994 h 1369994"/>
                  <a:gd name="connsiteX3" fmla="*/ 0 w 324000"/>
                  <a:gd name="connsiteY3" fmla="*/ 1369994 h 1369994"/>
                  <a:gd name="connsiteX4" fmla="*/ 0 w 324000"/>
                  <a:gd name="connsiteY4" fmla="*/ 162000 h 1369994"/>
                  <a:gd name="connsiteX5" fmla="*/ 162000 w 324000"/>
                  <a:gd name="connsiteY5" fmla="*/ 0 h 136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000" h="1369994">
                    <a:moveTo>
                      <a:pt x="162000" y="0"/>
                    </a:moveTo>
                    <a:cubicBezTo>
                      <a:pt x="251470" y="0"/>
                      <a:pt x="324000" y="72530"/>
                      <a:pt x="324000" y="162000"/>
                    </a:cubicBezTo>
                    <a:lnTo>
                      <a:pt x="324000" y="1369994"/>
                    </a:lnTo>
                    <a:lnTo>
                      <a:pt x="0" y="1369994"/>
                    </a:lnTo>
                    <a:lnTo>
                      <a:pt x="0" y="162000"/>
                    </a:lnTo>
                    <a:cubicBezTo>
                      <a:pt x="0" y="72530"/>
                      <a:pt x="72530" y="0"/>
                      <a:pt x="1620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D624EF"/>
                  </a:gs>
                  <a:gs pos="20000">
                    <a:schemeClr val="accent6">
                      <a:lumMod val="45000"/>
                      <a:lumOff val="55000"/>
                    </a:schemeClr>
                  </a:gs>
                  <a:gs pos="0">
                    <a:schemeClr val="accent6">
                      <a:lumMod val="45000"/>
                      <a:lumOff val="55000"/>
                    </a:schemeClr>
                  </a:gs>
                  <a:gs pos="0">
                    <a:schemeClr val="accent6">
                      <a:lumMod val="30000"/>
                      <a:lumOff val="7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C4D59DBE-B837-A593-8068-94F3AA05BB73}"/>
                  </a:ext>
                </a:extLst>
              </p:cNvPr>
              <p:cNvSpPr txBox="1"/>
              <p:nvPr/>
            </p:nvSpPr>
            <p:spPr>
              <a:xfrm>
                <a:off x="-7216100" y="1495607"/>
                <a:ext cx="532906" cy="3310395"/>
              </a:xfrm>
              <a:prstGeom prst="rect">
                <a:avLst/>
              </a:prstGeom>
              <a:noFill/>
            </p:spPr>
            <p:txBody>
              <a:bodyPr vert="wordArtVertRtl" wrap="square" rtlCol="0">
                <a:spAutoFit/>
              </a:bodyPr>
              <a:lstStyle/>
              <a:p>
                <a:pPr algn="dist"/>
                <a:r>
                  <a:rPr kumimoji="1" lang="zh-CN" altLang="en-US" sz="1600" dirty="0"/>
                  <a:t>自底向上全链路协同构建</a:t>
                </a:r>
              </a:p>
            </p:txBody>
          </p:sp>
        </p:grp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DF2A3B95-4D95-EE52-4405-B6A1F0A89DD7}"/>
                </a:ext>
              </a:extLst>
            </p:cNvPr>
            <p:cNvSpPr/>
            <p:nvPr/>
          </p:nvSpPr>
          <p:spPr>
            <a:xfrm>
              <a:off x="1978653" y="612823"/>
              <a:ext cx="1897405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QEMU/KVM</a:t>
              </a:r>
              <a:endParaRPr kumimoji="1" lang="zh-CN" altLang="en-US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E10CACCD-9BEB-641F-BDB2-1175B3C9B049}"/>
                </a:ext>
              </a:extLst>
            </p:cNvPr>
            <p:cNvSpPr/>
            <p:nvPr/>
          </p:nvSpPr>
          <p:spPr>
            <a:xfrm>
              <a:off x="3958176" y="612823"/>
              <a:ext cx="1897405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SPDK/DPDK</a:t>
              </a:r>
              <a:endParaRPr kumimoji="1" lang="zh-CN" altLang="en-US" dirty="0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6A2310EA-6ED2-A7FE-87E1-237D55942061}"/>
                </a:ext>
              </a:extLst>
            </p:cNvPr>
            <p:cNvSpPr/>
            <p:nvPr/>
          </p:nvSpPr>
          <p:spPr>
            <a:xfrm>
              <a:off x="6593212" y="612822"/>
              <a:ext cx="1897405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云产品</a:t>
              </a: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CCCE234F-8FB6-17A7-2FBD-69A77C0EBB08}"/>
                </a:ext>
              </a:extLst>
            </p:cNvPr>
            <p:cNvSpPr/>
            <p:nvPr/>
          </p:nvSpPr>
          <p:spPr>
            <a:xfrm>
              <a:off x="5889991" y="610420"/>
              <a:ext cx="668810" cy="376263"/>
            </a:xfrm>
            <a:prstGeom prst="rect">
              <a:avLst/>
            </a:prstGeom>
            <a:solidFill>
              <a:srgbClr val="BA16F6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C089A49-06E8-CF56-ED27-C572338E5102}"/>
              </a:ext>
            </a:extLst>
          </p:cNvPr>
          <p:cNvSpPr txBox="1"/>
          <p:nvPr/>
        </p:nvSpPr>
        <p:spPr>
          <a:xfrm>
            <a:off x="1315447" y="44690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350E9"/>
                </a:solidFill>
              </a:rPr>
              <a:t>硬件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18DA8A3-9AD4-9AD0-37BF-69B04B5E1474}"/>
              </a:ext>
            </a:extLst>
          </p:cNvPr>
          <p:cNvSpPr txBox="1"/>
          <p:nvPr/>
        </p:nvSpPr>
        <p:spPr>
          <a:xfrm>
            <a:off x="1294315" y="38936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350E9"/>
                </a:solidFill>
              </a:rPr>
              <a:t>固件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7830B5F-3A4E-65BC-DD2A-EFBE39E22629}"/>
              </a:ext>
            </a:extLst>
          </p:cNvPr>
          <p:cNvSpPr txBox="1"/>
          <p:nvPr/>
        </p:nvSpPr>
        <p:spPr>
          <a:xfrm>
            <a:off x="1177201" y="313248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0350E9"/>
                </a:solidFill>
              </a:rPr>
              <a:t>OS</a:t>
            </a:r>
            <a:r>
              <a:rPr kumimoji="1" lang="zh-CN" altLang="en-US" sz="1600" b="1" dirty="0">
                <a:solidFill>
                  <a:srgbClr val="0350E9"/>
                </a:solidFill>
              </a:rPr>
              <a:t> 内核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BCF459-A976-AF99-3471-44F255620013}"/>
              </a:ext>
            </a:extLst>
          </p:cNvPr>
          <p:cNvSpPr txBox="1"/>
          <p:nvPr/>
        </p:nvSpPr>
        <p:spPr>
          <a:xfrm>
            <a:off x="1160032" y="235249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350E9"/>
                </a:solidFill>
              </a:rPr>
              <a:t>虚拟化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0A865FB0-A527-F020-EEAD-8D448183BE8F}"/>
              </a:ext>
            </a:extLst>
          </p:cNvPr>
          <p:cNvSpPr txBox="1"/>
          <p:nvPr/>
        </p:nvSpPr>
        <p:spPr>
          <a:xfrm>
            <a:off x="1206988" y="142463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350E9"/>
                </a:solidFill>
              </a:rPr>
              <a:t>云场景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D93531C3-C295-F97D-192A-200B69047CC7}"/>
              </a:ext>
            </a:extLst>
          </p:cNvPr>
          <p:cNvSpPr txBox="1"/>
          <p:nvPr/>
        </p:nvSpPr>
        <p:spPr>
          <a:xfrm>
            <a:off x="18798381" y="1595974"/>
            <a:ext cx="5794664" cy="2270816"/>
          </a:xfrm>
          <a:prstGeom prst="rect">
            <a:avLst/>
          </a:prstGeom>
          <a:noFill/>
          <a:ln w="19050">
            <a:solidFill>
              <a:srgbClr val="C705FB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应用场景：</a:t>
            </a:r>
            <a:r>
              <a:rPr kumimoji="1" lang="zh-CN" altLang="en-US" sz="1600" dirty="0"/>
              <a:t>存储节点单盘故障整机下线维修，手动删除坏盘文件，重启服务器；计算节点单盘故障整机下线维修，虚拟机手动迁移</a:t>
            </a:r>
          </a:p>
          <a:p>
            <a:endParaRPr kumimoji="1" lang="zh-CN" altLang="en-US" sz="16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技术方案：</a:t>
            </a:r>
            <a:r>
              <a:rPr kumimoji="1" lang="zh-CN" altLang="en-US" sz="1600" dirty="0"/>
              <a:t>利用</a:t>
            </a:r>
            <a:r>
              <a:rPr kumimoji="1" lang="en" altLang="zh-CN" sz="1600" dirty="0"/>
              <a:t>PCIe</a:t>
            </a:r>
            <a:r>
              <a:rPr kumimoji="1" lang="zh-CN" altLang="en-US" sz="1600" dirty="0"/>
              <a:t>通知式热插拔，单盘故障维修替换在线完成，避免整机线下导致的同一节点上应用影响和应用迁移</a:t>
            </a:r>
          </a:p>
          <a:p>
            <a:endParaRPr kumimoji="1" lang="zh-CN" altLang="en-US" sz="1600" dirty="0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9797B4A7-6B95-DCA4-9B5E-991E4DAC09D7}"/>
              </a:ext>
            </a:extLst>
          </p:cNvPr>
          <p:cNvGrpSpPr/>
          <p:nvPr/>
        </p:nvGrpSpPr>
        <p:grpSpPr>
          <a:xfrm>
            <a:off x="12790380" y="1102668"/>
            <a:ext cx="4912425" cy="376285"/>
            <a:chOff x="195612" y="1070639"/>
            <a:chExt cx="4912425" cy="376285"/>
          </a:xfrm>
        </p:grpSpPr>
        <p:sp>
          <p:nvSpPr>
            <p:cNvPr id="192" name="任意形状 191">
              <a:extLst>
                <a:ext uri="{FF2B5EF4-FFF2-40B4-BE49-F238E27FC236}">
                  <a16:creationId xmlns:a16="http://schemas.microsoft.com/office/drawing/2014/main" id="{36124FEE-E9D6-1BCD-EB87-2C0501B4C95C}"/>
                </a:ext>
              </a:extLst>
            </p:cNvPr>
            <p:cNvSpPr/>
            <p:nvPr/>
          </p:nvSpPr>
          <p:spPr>
            <a:xfrm rot="16200000">
              <a:off x="2471825" y="-1189289"/>
              <a:ext cx="360000" cy="4912425"/>
            </a:xfrm>
            <a:custGeom>
              <a:avLst/>
              <a:gdLst>
                <a:gd name="connsiteX0" fmla="*/ 360000 w 360000"/>
                <a:gd name="connsiteY0" fmla="*/ 180000 h 3954961"/>
                <a:gd name="connsiteX1" fmla="*/ 360000 w 360000"/>
                <a:gd name="connsiteY1" fmla="*/ 180001 h 3954961"/>
                <a:gd name="connsiteX2" fmla="*/ 360000 w 360000"/>
                <a:gd name="connsiteY2" fmla="*/ 180001 h 3954961"/>
                <a:gd name="connsiteX3" fmla="*/ 360000 w 360000"/>
                <a:gd name="connsiteY3" fmla="*/ 3954961 h 3954961"/>
                <a:gd name="connsiteX4" fmla="*/ 0 w 360000"/>
                <a:gd name="connsiteY4" fmla="*/ 3954961 h 3954961"/>
                <a:gd name="connsiteX5" fmla="*/ 0 w 360000"/>
                <a:gd name="connsiteY5" fmla="*/ 180001 h 3954961"/>
                <a:gd name="connsiteX6" fmla="*/ 0 w 360000"/>
                <a:gd name="connsiteY6" fmla="*/ 180001 h 3954961"/>
                <a:gd name="connsiteX7" fmla="*/ 0 w 360000"/>
                <a:gd name="connsiteY7" fmla="*/ 180000 h 3954961"/>
                <a:gd name="connsiteX8" fmla="*/ 180000 w 360000"/>
                <a:gd name="connsiteY8" fmla="*/ 0 h 3954961"/>
                <a:gd name="connsiteX9" fmla="*/ 360000 w 360000"/>
                <a:gd name="connsiteY9" fmla="*/ 180000 h 395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954961">
                  <a:moveTo>
                    <a:pt x="360000" y="180000"/>
                  </a:moveTo>
                  <a:lnTo>
                    <a:pt x="360000" y="180001"/>
                  </a:lnTo>
                  <a:lnTo>
                    <a:pt x="360000" y="180001"/>
                  </a:lnTo>
                  <a:lnTo>
                    <a:pt x="360000" y="3954961"/>
                  </a:lnTo>
                  <a:lnTo>
                    <a:pt x="0" y="3954961"/>
                  </a:lnTo>
                  <a:lnTo>
                    <a:pt x="0" y="180001"/>
                  </a:lnTo>
                  <a:lnTo>
                    <a:pt x="0" y="180001"/>
                  </a:lnTo>
                  <a:lnTo>
                    <a:pt x="0" y="180000"/>
                  </a:lnTo>
                  <a:cubicBezTo>
                    <a:pt x="0" y="80589"/>
                    <a:pt x="80589" y="0"/>
                    <a:pt x="180000" y="0"/>
                  </a:cubicBezTo>
                  <a:cubicBezTo>
                    <a:pt x="279411" y="0"/>
                    <a:pt x="360000" y="80589"/>
                    <a:pt x="360000" y="180000"/>
                  </a:cubicBezTo>
                  <a:close/>
                </a:path>
              </a:pathLst>
            </a:custGeom>
            <a:gradFill>
              <a:gsLst>
                <a:gs pos="0">
                  <a:srgbClr val="BA16F6">
                    <a:alpha val="77000"/>
                  </a:srgbClr>
                </a:gs>
                <a:gs pos="100000">
                  <a:schemeClr val="bg1"/>
                </a:gs>
                <a:gs pos="100000">
                  <a:schemeClr val="accent1">
                    <a:lumMod val="45000"/>
                    <a:lumOff val="55000"/>
                    <a:alpha val="41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41DAE733-5C48-FE01-3DBF-4B585C4034E2}"/>
                </a:ext>
              </a:extLst>
            </p:cNvPr>
            <p:cNvSpPr txBox="1"/>
            <p:nvPr/>
          </p:nvSpPr>
          <p:spPr>
            <a:xfrm>
              <a:off x="195612" y="1070639"/>
              <a:ext cx="482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1800" dirty="0"/>
                <a:t> </a:t>
              </a:r>
              <a:r>
                <a:rPr kumimoji="1" lang="zh-CN" altLang="en" sz="1800" dirty="0"/>
                <a:t>支持</a:t>
              </a:r>
              <a:r>
                <a:rPr kumimoji="1" lang="zh-CN" altLang="en-US" sz="1800" dirty="0"/>
                <a:t>虚拟机内存故障隔离</a:t>
              </a:r>
              <a:endParaRPr kumimoji="1" lang="en-US" altLang="zh-CN" sz="1800" dirty="0"/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262432C-3299-B87F-868D-619EC29565C2}"/>
              </a:ext>
            </a:extLst>
          </p:cNvPr>
          <p:cNvGrpSpPr/>
          <p:nvPr/>
        </p:nvGrpSpPr>
        <p:grpSpPr>
          <a:xfrm>
            <a:off x="18812805" y="1118952"/>
            <a:ext cx="4912425" cy="376285"/>
            <a:chOff x="195612" y="1070639"/>
            <a:chExt cx="4912425" cy="376285"/>
          </a:xfrm>
        </p:grpSpPr>
        <p:sp>
          <p:nvSpPr>
            <p:cNvPr id="195" name="任意形状 194">
              <a:extLst>
                <a:ext uri="{FF2B5EF4-FFF2-40B4-BE49-F238E27FC236}">
                  <a16:creationId xmlns:a16="http://schemas.microsoft.com/office/drawing/2014/main" id="{25A3E77C-97F1-D3B1-2E05-9A95AAD47875}"/>
                </a:ext>
              </a:extLst>
            </p:cNvPr>
            <p:cNvSpPr/>
            <p:nvPr/>
          </p:nvSpPr>
          <p:spPr>
            <a:xfrm rot="16200000">
              <a:off x="2471825" y="-1189289"/>
              <a:ext cx="360000" cy="4912425"/>
            </a:xfrm>
            <a:custGeom>
              <a:avLst/>
              <a:gdLst>
                <a:gd name="connsiteX0" fmla="*/ 360000 w 360000"/>
                <a:gd name="connsiteY0" fmla="*/ 180000 h 3954961"/>
                <a:gd name="connsiteX1" fmla="*/ 360000 w 360000"/>
                <a:gd name="connsiteY1" fmla="*/ 180001 h 3954961"/>
                <a:gd name="connsiteX2" fmla="*/ 360000 w 360000"/>
                <a:gd name="connsiteY2" fmla="*/ 180001 h 3954961"/>
                <a:gd name="connsiteX3" fmla="*/ 360000 w 360000"/>
                <a:gd name="connsiteY3" fmla="*/ 3954961 h 3954961"/>
                <a:gd name="connsiteX4" fmla="*/ 0 w 360000"/>
                <a:gd name="connsiteY4" fmla="*/ 3954961 h 3954961"/>
                <a:gd name="connsiteX5" fmla="*/ 0 w 360000"/>
                <a:gd name="connsiteY5" fmla="*/ 180001 h 3954961"/>
                <a:gd name="connsiteX6" fmla="*/ 0 w 360000"/>
                <a:gd name="connsiteY6" fmla="*/ 180001 h 3954961"/>
                <a:gd name="connsiteX7" fmla="*/ 0 w 360000"/>
                <a:gd name="connsiteY7" fmla="*/ 180000 h 3954961"/>
                <a:gd name="connsiteX8" fmla="*/ 180000 w 360000"/>
                <a:gd name="connsiteY8" fmla="*/ 0 h 3954961"/>
                <a:gd name="connsiteX9" fmla="*/ 360000 w 360000"/>
                <a:gd name="connsiteY9" fmla="*/ 180000 h 395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954961">
                  <a:moveTo>
                    <a:pt x="360000" y="180000"/>
                  </a:moveTo>
                  <a:lnTo>
                    <a:pt x="360000" y="180001"/>
                  </a:lnTo>
                  <a:lnTo>
                    <a:pt x="360000" y="180001"/>
                  </a:lnTo>
                  <a:lnTo>
                    <a:pt x="360000" y="3954961"/>
                  </a:lnTo>
                  <a:lnTo>
                    <a:pt x="0" y="3954961"/>
                  </a:lnTo>
                  <a:lnTo>
                    <a:pt x="0" y="180001"/>
                  </a:lnTo>
                  <a:lnTo>
                    <a:pt x="0" y="180001"/>
                  </a:lnTo>
                  <a:lnTo>
                    <a:pt x="0" y="180000"/>
                  </a:lnTo>
                  <a:cubicBezTo>
                    <a:pt x="0" y="80589"/>
                    <a:pt x="80589" y="0"/>
                    <a:pt x="180000" y="0"/>
                  </a:cubicBezTo>
                  <a:cubicBezTo>
                    <a:pt x="279411" y="0"/>
                    <a:pt x="360000" y="80589"/>
                    <a:pt x="360000" y="180000"/>
                  </a:cubicBezTo>
                  <a:close/>
                </a:path>
              </a:pathLst>
            </a:custGeom>
            <a:gradFill>
              <a:gsLst>
                <a:gs pos="0">
                  <a:srgbClr val="BA16F6">
                    <a:alpha val="77000"/>
                  </a:srgbClr>
                </a:gs>
                <a:gs pos="100000">
                  <a:schemeClr val="bg1"/>
                </a:gs>
                <a:gs pos="100000">
                  <a:schemeClr val="accent1">
                    <a:lumMod val="45000"/>
                    <a:lumOff val="55000"/>
                    <a:alpha val="41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360A282D-91C2-E19A-0B14-D2E341178091}"/>
                </a:ext>
              </a:extLst>
            </p:cNvPr>
            <p:cNvSpPr txBox="1"/>
            <p:nvPr/>
          </p:nvSpPr>
          <p:spPr>
            <a:xfrm>
              <a:off x="195612" y="1070639"/>
              <a:ext cx="482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/>
                <a:t>热插拔替换故障</a:t>
              </a:r>
              <a:r>
                <a:rPr kumimoji="1" lang="en" altLang="zh-CN" sz="1800" dirty="0"/>
                <a:t>NVMe SSD</a:t>
              </a: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511C2362-95AE-BD47-4215-8928A1C89AAC}"/>
              </a:ext>
            </a:extLst>
          </p:cNvPr>
          <p:cNvGrpSpPr/>
          <p:nvPr/>
        </p:nvGrpSpPr>
        <p:grpSpPr>
          <a:xfrm>
            <a:off x="12770667" y="4062623"/>
            <a:ext cx="4912425" cy="376285"/>
            <a:chOff x="195612" y="1070639"/>
            <a:chExt cx="4912425" cy="376285"/>
          </a:xfrm>
        </p:grpSpPr>
        <p:sp>
          <p:nvSpPr>
            <p:cNvPr id="198" name="任意形状 197">
              <a:extLst>
                <a:ext uri="{FF2B5EF4-FFF2-40B4-BE49-F238E27FC236}">
                  <a16:creationId xmlns:a16="http://schemas.microsoft.com/office/drawing/2014/main" id="{D363AFC2-A202-B68D-C492-4B60E6DB3D2A}"/>
                </a:ext>
              </a:extLst>
            </p:cNvPr>
            <p:cNvSpPr/>
            <p:nvPr/>
          </p:nvSpPr>
          <p:spPr>
            <a:xfrm rot="16200000">
              <a:off x="2471825" y="-1189289"/>
              <a:ext cx="360000" cy="4912425"/>
            </a:xfrm>
            <a:custGeom>
              <a:avLst/>
              <a:gdLst>
                <a:gd name="connsiteX0" fmla="*/ 360000 w 360000"/>
                <a:gd name="connsiteY0" fmla="*/ 180000 h 3954961"/>
                <a:gd name="connsiteX1" fmla="*/ 360000 w 360000"/>
                <a:gd name="connsiteY1" fmla="*/ 180001 h 3954961"/>
                <a:gd name="connsiteX2" fmla="*/ 360000 w 360000"/>
                <a:gd name="connsiteY2" fmla="*/ 180001 h 3954961"/>
                <a:gd name="connsiteX3" fmla="*/ 360000 w 360000"/>
                <a:gd name="connsiteY3" fmla="*/ 3954961 h 3954961"/>
                <a:gd name="connsiteX4" fmla="*/ 0 w 360000"/>
                <a:gd name="connsiteY4" fmla="*/ 3954961 h 3954961"/>
                <a:gd name="connsiteX5" fmla="*/ 0 w 360000"/>
                <a:gd name="connsiteY5" fmla="*/ 180001 h 3954961"/>
                <a:gd name="connsiteX6" fmla="*/ 0 w 360000"/>
                <a:gd name="connsiteY6" fmla="*/ 180001 h 3954961"/>
                <a:gd name="connsiteX7" fmla="*/ 0 w 360000"/>
                <a:gd name="connsiteY7" fmla="*/ 180000 h 3954961"/>
                <a:gd name="connsiteX8" fmla="*/ 180000 w 360000"/>
                <a:gd name="connsiteY8" fmla="*/ 0 h 3954961"/>
                <a:gd name="connsiteX9" fmla="*/ 360000 w 360000"/>
                <a:gd name="connsiteY9" fmla="*/ 180000 h 395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954961">
                  <a:moveTo>
                    <a:pt x="360000" y="180000"/>
                  </a:moveTo>
                  <a:lnTo>
                    <a:pt x="360000" y="180001"/>
                  </a:lnTo>
                  <a:lnTo>
                    <a:pt x="360000" y="180001"/>
                  </a:lnTo>
                  <a:lnTo>
                    <a:pt x="360000" y="3954961"/>
                  </a:lnTo>
                  <a:lnTo>
                    <a:pt x="0" y="3954961"/>
                  </a:lnTo>
                  <a:lnTo>
                    <a:pt x="0" y="180001"/>
                  </a:lnTo>
                  <a:lnTo>
                    <a:pt x="0" y="180001"/>
                  </a:lnTo>
                  <a:lnTo>
                    <a:pt x="0" y="180000"/>
                  </a:lnTo>
                  <a:cubicBezTo>
                    <a:pt x="0" y="80589"/>
                    <a:pt x="80589" y="0"/>
                    <a:pt x="180000" y="0"/>
                  </a:cubicBezTo>
                  <a:cubicBezTo>
                    <a:pt x="279411" y="0"/>
                    <a:pt x="360000" y="80589"/>
                    <a:pt x="360000" y="180000"/>
                  </a:cubicBezTo>
                  <a:close/>
                </a:path>
              </a:pathLst>
            </a:custGeom>
            <a:gradFill>
              <a:gsLst>
                <a:gs pos="0">
                  <a:srgbClr val="BA16F6">
                    <a:alpha val="77000"/>
                  </a:srgbClr>
                </a:gs>
                <a:gs pos="100000">
                  <a:schemeClr val="bg1"/>
                </a:gs>
                <a:gs pos="100000">
                  <a:schemeClr val="accent1">
                    <a:lumMod val="45000"/>
                    <a:lumOff val="55000"/>
                    <a:alpha val="41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1B027AA2-8F43-4BB3-5F4C-2C77DCFF254A}"/>
                </a:ext>
              </a:extLst>
            </p:cNvPr>
            <p:cNvSpPr txBox="1"/>
            <p:nvPr/>
          </p:nvSpPr>
          <p:spPr>
            <a:xfrm>
              <a:off x="195612" y="1070639"/>
              <a:ext cx="482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dirty="0"/>
                <a:t>ARM</a:t>
              </a:r>
              <a:r>
                <a:rPr kumimoji="1" lang="zh-CN" altLang="en-US" sz="1800" dirty="0"/>
                <a:t> </a:t>
              </a:r>
              <a:r>
                <a:rPr kumimoji="1" lang="en-US" altLang="zh-CN" sz="1800" dirty="0"/>
                <a:t>AEST</a:t>
              </a:r>
              <a:r>
                <a:rPr kumimoji="1" lang="zh-CN" altLang="en-US" sz="1800" dirty="0"/>
                <a:t>支持</a:t>
              </a:r>
              <a:r>
                <a:rPr kumimoji="1" lang="en-US" altLang="zh-CN" sz="1800" dirty="0"/>
                <a:t>Kernel</a:t>
              </a:r>
              <a:r>
                <a:rPr kumimoji="1" lang="zh-CN" altLang="en-US" sz="1800" dirty="0"/>
                <a:t> </a:t>
              </a:r>
              <a:r>
                <a:rPr kumimoji="1" lang="en-US" altLang="zh-CN" sz="1800" dirty="0"/>
                <a:t>First</a:t>
              </a:r>
              <a:r>
                <a:rPr kumimoji="1" lang="zh-CN" altLang="en-US" sz="1800" dirty="0"/>
                <a:t>故障上报</a:t>
              </a:r>
              <a:endParaRPr kumimoji="1" lang="en-US" altLang="zh-CN" sz="1800" dirty="0"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41C53BFF-3FB1-8F11-DB39-970FDC85D265}"/>
              </a:ext>
            </a:extLst>
          </p:cNvPr>
          <p:cNvGrpSpPr/>
          <p:nvPr/>
        </p:nvGrpSpPr>
        <p:grpSpPr>
          <a:xfrm>
            <a:off x="18798381" y="4055670"/>
            <a:ext cx="4912425" cy="376285"/>
            <a:chOff x="195612" y="1070639"/>
            <a:chExt cx="4912425" cy="376285"/>
          </a:xfrm>
        </p:grpSpPr>
        <p:sp>
          <p:nvSpPr>
            <p:cNvPr id="201" name="任意形状 200">
              <a:extLst>
                <a:ext uri="{FF2B5EF4-FFF2-40B4-BE49-F238E27FC236}">
                  <a16:creationId xmlns:a16="http://schemas.microsoft.com/office/drawing/2014/main" id="{197B344D-ABFA-ED75-FBD5-5A2176C7D301}"/>
                </a:ext>
              </a:extLst>
            </p:cNvPr>
            <p:cNvSpPr/>
            <p:nvPr/>
          </p:nvSpPr>
          <p:spPr>
            <a:xfrm rot="16200000">
              <a:off x="2471825" y="-1189289"/>
              <a:ext cx="360000" cy="4912425"/>
            </a:xfrm>
            <a:custGeom>
              <a:avLst/>
              <a:gdLst>
                <a:gd name="connsiteX0" fmla="*/ 360000 w 360000"/>
                <a:gd name="connsiteY0" fmla="*/ 180000 h 3954961"/>
                <a:gd name="connsiteX1" fmla="*/ 360000 w 360000"/>
                <a:gd name="connsiteY1" fmla="*/ 180001 h 3954961"/>
                <a:gd name="connsiteX2" fmla="*/ 360000 w 360000"/>
                <a:gd name="connsiteY2" fmla="*/ 180001 h 3954961"/>
                <a:gd name="connsiteX3" fmla="*/ 360000 w 360000"/>
                <a:gd name="connsiteY3" fmla="*/ 3954961 h 3954961"/>
                <a:gd name="connsiteX4" fmla="*/ 0 w 360000"/>
                <a:gd name="connsiteY4" fmla="*/ 3954961 h 3954961"/>
                <a:gd name="connsiteX5" fmla="*/ 0 w 360000"/>
                <a:gd name="connsiteY5" fmla="*/ 180001 h 3954961"/>
                <a:gd name="connsiteX6" fmla="*/ 0 w 360000"/>
                <a:gd name="connsiteY6" fmla="*/ 180001 h 3954961"/>
                <a:gd name="connsiteX7" fmla="*/ 0 w 360000"/>
                <a:gd name="connsiteY7" fmla="*/ 180000 h 3954961"/>
                <a:gd name="connsiteX8" fmla="*/ 180000 w 360000"/>
                <a:gd name="connsiteY8" fmla="*/ 0 h 3954961"/>
                <a:gd name="connsiteX9" fmla="*/ 360000 w 360000"/>
                <a:gd name="connsiteY9" fmla="*/ 180000 h 395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954961">
                  <a:moveTo>
                    <a:pt x="360000" y="180000"/>
                  </a:moveTo>
                  <a:lnTo>
                    <a:pt x="360000" y="180001"/>
                  </a:lnTo>
                  <a:lnTo>
                    <a:pt x="360000" y="180001"/>
                  </a:lnTo>
                  <a:lnTo>
                    <a:pt x="360000" y="3954961"/>
                  </a:lnTo>
                  <a:lnTo>
                    <a:pt x="0" y="3954961"/>
                  </a:lnTo>
                  <a:lnTo>
                    <a:pt x="0" y="180001"/>
                  </a:lnTo>
                  <a:lnTo>
                    <a:pt x="0" y="180001"/>
                  </a:lnTo>
                  <a:lnTo>
                    <a:pt x="0" y="180000"/>
                  </a:lnTo>
                  <a:cubicBezTo>
                    <a:pt x="0" y="80589"/>
                    <a:pt x="80589" y="0"/>
                    <a:pt x="180000" y="0"/>
                  </a:cubicBezTo>
                  <a:cubicBezTo>
                    <a:pt x="279411" y="0"/>
                    <a:pt x="360000" y="80589"/>
                    <a:pt x="360000" y="180000"/>
                  </a:cubicBezTo>
                  <a:close/>
                </a:path>
              </a:pathLst>
            </a:custGeom>
            <a:gradFill>
              <a:gsLst>
                <a:gs pos="0">
                  <a:srgbClr val="BA16F6">
                    <a:alpha val="77000"/>
                  </a:srgbClr>
                </a:gs>
                <a:gs pos="100000">
                  <a:schemeClr val="bg1"/>
                </a:gs>
                <a:gs pos="100000">
                  <a:schemeClr val="accent1">
                    <a:lumMod val="45000"/>
                    <a:lumOff val="55000"/>
                    <a:alpha val="41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D1595ED2-A26E-3D9B-1E17-FE585055CCB1}"/>
                </a:ext>
              </a:extLst>
            </p:cNvPr>
            <p:cNvSpPr txBox="1"/>
            <p:nvPr/>
          </p:nvSpPr>
          <p:spPr>
            <a:xfrm>
              <a:off x="195612" y="1070639"/>
              <a:ext cx="482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1800" dirty="0"/>
                <a:t>DPC</a:t>
              </a:r>
              <a:r>
                <a:rPr kumimoji="1" lang="zh-CN" altLang="en-US" sz="1800" dirty="0"/>
                <a:t>支持异构实例</a:t>
              </a:r>
              <a:r>
                <a:rPr kumimoji="1" lang="en" altLang="zh-CN" sz="1800" dirty="0"/>
                <a:t>PCIe</a:t>
              </a:r>
              <a:r>
                <a:rPr kumimoji="1" lang="zh-CN" altLang="en-US" sz="1800" dirty="0"/>
                <a:t>错误隔离</a:t>
              </a:r>
            </a:p>
          </p:txBody>
        </p:sp>
      </p:grpSp>
      <p:sp>
        <p:nvSpPr>
          <p:cNvPr id="203" name="文本框 202">
            <a:extLst>
              <a:ext uri="{FF2B5EF4-FFF2-40B4-BE49-F238E27FC236}">
                <a16:creationId xmlns:a16="http://schemas.microsoft.com/office/drawing/2014/main" id="{A1CE13DA-5210-C36E-03E3-CDF5AFDB45BA}"/>
              </a:ext>
            </a:extLst>
          </p:cNvPr>
          <p:cNvSpPr txBox="1"/>
          <p:nvPr/>
        </p:nvSpPr>
        <p:spPr>
          <a:xfrm>
            <a:off x="12770667" y="1598748"/>
            <a:ext cx="5794664" cy="2270815"/>
          </a:xfrm>
          <a:prstGeom prst="rect">
            <a:avLst/>
          </a:prstGeom>
          <a:noFill/>
          <a:ln w="19050">
            <a:solidFill>
              <a:srgbClr val="C705FB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应用场景：</a:t>
            </a:r>
            <a:r>
              <a:rPr kumimoji="1" lang="zh-CN" altLang="en-US" sz="1600" dirty="0"/>
              <a:t>内存故障是导致服务器非预期宕机的最大因素，单虚拟机故障导致宿主机整机宕机，影响所有租户的虚拟机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技术方案：</a:t>
            </a:r>
            <a:r>
              <a:rPr kumimoji="1" lang="zh-CN" altLang="en-US" sz="1600" dirty="0"/>
              <a:t>利用</a:t>
            </a:r>
            <a:r>
              <a:rPr kumimoji="1" lang="en-US" altLang="zh-CN" sz="1600" dirty="0"/>
              <a:t>ARM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RAS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Extension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X86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MCA</a:t>
            </a:r>
            <a:r>
              <a:rPr kumimoji="1" lang="zh-CN" altLang="en-US" sz="1600" dirty="0"/>
              <a:t>硬件特性，通过内核和</a:t>
            </a:r>
            <a:r>
              <a:rPr kumimoji="1" lang="en" altLang="zh-CN" sz="1600" dirty="0"/>
              <a:t>Hypervisor</a:t>
            </a:r>
            <a:r>
              <a:rPr kumimoji="1" lang="zh-CN" altLang="en" sz="1600" dirty="0"/>
              <a:t>支持</a:t>
            </a:r>
            <a:r>
              <a:rPr kumimoji="1" lang="zh-CN" altLang="en-US" sz="1600" dirty="0"/>
              <a:t>虚拟机内存故障隔离，区分</a:t>
            </a:r>
            <a:r>
              <a:rPr kumimoji="1" lang="en-US" altLang="zh-CN" sz="1600" dirty="0"/>
              <a:t>AR/AO</a:t>
            </a:r>
            <a:r>
              <a:rPr kumimoji="1" lang="zh-CN" altLang="en-US" sz="1600" dirty="0"/>
              <a:t>错误，避免整机宕机，其他租户虚拟机通过热迁移无感知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3BEA0909-89B3-637B-EF5B-D1BF71F30C76}"/>
              </a:ext>
            </a:extLst>
          </p:cNvPr>
          <p:cNvSpPr txBox="1"/>
          <p:nvPr/>
        </p:nvSpPr>
        <p:spPr>
          <a:xfrm>
            <a:off x="12770667" y="4563305"/>
            <a:ext cx="5794664" cy="1889746"/>
          </a:xfrm>
          <a:prstGeom prst="rect">
            <a:avLst/>
          </a:prstGeom>
          <a:noFill/>
          <a:ln w="19050">
            <a:solidFill>
              <a:srgbClr val="C705FB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应用场景：</a:t>
            </a:r>
            <a:r>
              <a:rPr kumimoji="1" lang="en-US" altLang="zh-CN" sz="1600" dirty="0"/>
              <a:t>CE</a:t>
            </a:r>
            <a:r>
              <a:rPr kumimoji="1" lang="zh-CN" altLang="en-US" sz="1600" dirty="0"/>
              <a:t>错误与</a:t>
            </a:r>
            <a:r>
              <a:rPr kumimoji="1" lang="en-US" altLang="zh-CN" sz="1600" dirty="0"/>
              <a:t>UE</a:t>
            </a:r>
            <a:r>
              <a:rPr kumimoji="1" lang="zh-CN" altLang="en-US" sz="1600" dirty="0"/>
              <a:t>错误具有强相关性，尽可能收集每一个</a:t>
            </a:r>
            <a:r>
              <a:rPr kumimoji="1" lang="en-US" altLang="zh-CN" sz="1600" dirty="0"/>
              <a:t>CE</a:t>
            </a:r>
            <a:r>
              <a:rPr kumimoji="1" lang="zh-CN" altLang="en-US" sz="1600" dirty="0"/>
              <a:t>错误，用于预测</a:t>
            </a:r>
            <a:r>
              <a:rPr kumimoji="1" lang="en-US" altLang="zh-CN" sz="1600" dirty="0"/>
              <a:t>UE</a:t>
            </a:r>
            <a:r>
              <a:rPr kumimoji="1" lang="zh-CN" altLang="en-US" sz="1600" dirty="0"/>
              <a:t>，提前迁移虚拟机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技术方案：</a:t>
            </a:r>
            <a:r>
              <a:rPr kumimoji="1" lang="zh-CN" altLang="en-US" sz="1600" dirty="0"/>
              <a:t>利用</a:t>
            </a:r>
            <a:r>
              <a:rPr kumimoji="1" lang="en-US" altLang="zh-CN" sz="1600" dirty="0"/>
              <a:t>AEST</a:t>
            </a:r>
            <a:r>
              <a:rPr kumimoji="1" lang="zh-CN" altLang="en-US" sz="1600" dirty="0"/>
              <a:t>支持</a:t>
            </a:r>
            <a:r>
              <a:rPr kumimoji="1" lang="en-US" altLang="zh-CN" sz="1600" dirty="0"/>
              <a:t>ARM</a:t>
            </a:r>
            <a:r>
              <a:rPr kumimoji="1" lang="zh-CN" altLang="en-US" sz="1600" dirty="0"/>
              <a:t>平台支持</a:t>
            </a:r>
            <a:r>
              <a:rPr kumimoji="1" lang="en-US" altLang="zh-CN" sz="1600" dirty="0"/>
              <a:t>Kernel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First</a:t>
            </a:r>
            <a:r>
              <a:rPr kumimoji="1" lang="zh-CN" altLang="en-US" sz="1600" dirty="0"/>
              <a:t>故障上报，收集</a:t>
            </a:r>
            <a:r>
              <a:rPr kumimoji="1" lang="en-US" altLang="zh-CN" sz="1600" dirty="0"/>
              <a:t>CE</a:t>
            </a:r>
            <a:r>
              <a:rPr kumimoji="1" lang="zh-CN" altLang="en-US" sz="1600" dirty="0"/>
              <a:t>错误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8D1B3377-295C-B4C1-D1AE-578DFFAC8D3E}"/>
              </a:ext>
            </a:extLst>
          </p:cNvPr>
          <p:cNvSpPr txBox="1"/>
          <p:nvPr/>
        </p:nvSpPr>
        <p:spPr>
          <a:xfrm>
            <a:off x="18798381" y="4543890"/>
            <a:ext cx="5794664" cy="1889746"/>
          </a:xfrm>
          <a:prstGeom prst="rect">
            <a:avLst/>
          </a:prstGeom>
          <a:noFill/>
          <a:ln w="19050">
            <a:solidFill>
              <a:srgbClr val="C705FB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应用场景：</a:t>
            </a:r>
            <a:r>
              <a:rPr kumimoji="1" lang="zh-CN" altLang="en-US" sz="1600" dirty="0"/>
              <a:t>异构</a:t>
            </a:r>
            <a:r>
              <a:rPr kumimoji="1" lang="en-US" altLang="zh-CN" sz="1600" dirty="0"/>
              <a:t>GPU</a:t>
            </a:r>
            <a:r>
              <a:rPr kumimoji="1" lang="zh-CN" altLang="en-US" sz="1600" dirty="0"/>
              <a:t>实例</a:t>
            </a:r>
            <a:r>
              <a:rPr kumimoji="1" lang="en-US" altLang="zh-CN" sz="1600" dirty="0"/>
              <a:t>PCIe</a:t>
            </a:r>
            <a:r>
              <a:rPr kumimoji="1" lang="zh-CN" altLang="en-US" sz="1600" dirty="0"/>
              <a:t>设备多，</a:t>
            </a:r>
            <a:r>
              <a:rPr kumimoji="1" lang="en-US" altLang="zh-CN" sz="1600" dirty="0"/>
              <a:t>AER</a:t>
            </a:r>
            <a:r>
              <a:rPr kumimoji="1" lang="zh-CN" altLang="en-US" sz="1600" dirty="0"/>
              <a:t>错误频发，单卡故障导致整机宕机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350E9"/>
                </a:solidFill>
              </a:rPr>
              <a:t>技术方案：</a:t>
            </a:r>
            <a:r>
              <a:rPr kumimoji="1" lang="zh-CN" altLang="en-US" sz="1600" dirty="0"/>
              <a:t>利用</a:t>
            </a:r>
            <a:r>
              <a:rPr kumimoji="1" lang="en-US" altLang="zh-CN" sz="1600" dirty="0"/>
              <a:t>DPC</a:t>
            </a:r>
            <a:r>
              <a:rPr kumimoji="1" lang="zh-CN" altLang="en-US" sz="1600" dirty="0"/>
              <a:t>隔离</a:t>
            </a:r>
            <a:r>
              <a:rPr kumimoji="1" lang="en-US" altLang="zh-CN" sz="1600" dirty="0"/>
              <a:t>PCIe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AER</a:t>
            </a:r>
            <a:r>
              <a:rPr kumimoji="1" lang="zh-CN" altLang="en-US" sz="1600" dirty="0"/>
              <a:t>错误，避免整机宕机，将单卡故障硬件范围缩小到单个租户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B97D4990-687A-41EA-C2A5-415D89BB1DEB}"/>
              </a:ext>
            </a:extLst>
          </p:cNvPr>
          <p:cNvSpPr txBox="1"/>
          <p:nvPr/>
        </p:nvSpPr>
        <p:spPr>
          <a:xfrm>
            <a:off x="10086075" y="6573572"/>
            <a:ext cx="14488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结合云场景，芯片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+BIOS+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内核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+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虚拟化全栈针对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ARM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 架构提升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RAS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 能力，有效降低宕机率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69146D7F-206B-2A64-F794-785988FD34FB}"/>
              </a:ext>
            </a:extLst>
          </p:cNvPr>
          <p:cNvSpPr txBox="1"/>
          <p:nvPr/>
        </p:nvSpPr>
        <p:spPr>
          <a:xfrm>
            <a:off x="13096163" y="6148929"/>
            <a:ext cx="13721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以上内核技术方案已经开源到龙蜥社区，部分已经合入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Linux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upstream</a:t>
            </a:r>
            <a:endParaRPr kumimoji="1" lang="zh-CN" altLang="en-US" sz="2800" dirty="0">
              <a:solidFill>
                <a:srgbClr val="FF0000"/>
              </a:solidFill>
              <a:latin typeface="-webkit-standar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3C3806-B9FA-CBEF-2373-7657B6CE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9" y="1156512"/>
            <a:ext cx="11663801" cy="55156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A80A26-E323-2497-E094-A60D09EA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65" y="1335320"/>
            <a:ext cx="11675071" cy="45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8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7303A3-BD78-2566-3738-E27C51C7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138" y="1747132"/>
            <a:ext cx="8731805" cy="38953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E60E37-3DFF-3C57-4B13-BE30C833DC93}"/>
              </a:ext>
            </a:extLst>
          </p:cNvPr>
          <p:cNvSpPr txBox="1"/>
          <p:nvPr/>
        </p:nvSpPr>
        <p:spPr>
          <a:xfrm>
            <a:off x="2235200" y="5896863"/>
            <a:ext cx="229647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		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内核网络，存储结合高性能网络，云原生容器镜像场景完成全平台支持和优化，持续贡献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upstream 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补丁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 400+</a:t>
            </a:r>
          </a:p>
          <a:p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							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技术写入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virtio spec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，并推动了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SMC2.1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 的标准化</a:t>
            </a:r>
            <a:endParaRPr kumimoji="1" lang="en-US" altLang="zh-CN" sz="2800" dirty="0">
              <a:solidFill>
                <a:srgbClr val="FF0000"/>
              </a:solidFill>
              <a:latin typeface="-webkit-standard"/>
            </a:endParaRPr>
          </a:p>
          <a:p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			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6AE914-C54B-94E4-BC15-F3D6CF18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9" y="1777570"/>
            <a:ext cx="7116475" cy="344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D19C79-3A1E-CFC3-EACA-28A1E0E7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077" y="1777570"/>
            <a:ext cx="7551776" cy="36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4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9B26D24-041E-8ECC-2FE5-35F312FC1F6F}"/>
              </a:ext>
            </a:extLst>
          </p:cNvPr>
          <p:cNvGrpSpPr/>
          <p:nvPr/>
        </p:nvGrpSpPr>
        <p:grpSpPr>
          <a:xfrm>
            <a:off x="9553482" y="1358680"/>
            <a:ext cx="6631020" cy="5010148"/>
            <a:chOff x="1032940" y="430975"/>
            <a:chExt cx="5652491" cy="3377396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9580E848-921D-5CC3-8443-86F7CF1F18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1830072"/>
                </p:ext>
              </p:extLst>
            </p:nvPr>
          </p:nvGraphicFramePr>
          <p:xfrm>
            <a:off x="1032940" y="430975"/>
            <a:ext cx="5652491" cy="33773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5E987868-2E34-53C3-CFC7-9F7F123338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09538333"/>
                </p:ext>
              </p:extLst>
            </p:nvPr>
          </p:nvGraphicFramePr>
          <p:xfrm>
            <a:off x="3690451" y="820272"/>
            <a:ext cx="2068226" cy="8803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7" name="Group 1">
            <a:extLst>
              <a:ext uri="{FF2B5EF4-FFF2-40B4-BE49-F238E27FC236}">
                <a16:creationId xmlns:a16="http://schemas.microsoft.com/office/drawing/2014/main" id="{62125287-8C35-C574-C2BE-89A244D9F21E}"/>
              </a:ext>
            </a:extLst>
          </p:cNvPr>
          <p:cNvGrpSpPr/>
          <p:nvPr/>
        </p:nvGrpSpPr>
        <p:grpSpPr>
          <a:xfrm>
            <a:off x="2993271" y="2534383"/>
            <a:ext cx="3295077" cy="3453517"/>
            <a:chOff x="3150375" y="489767"/>
            <a:chExt cx="5891251" cy="5891250"/>
          </a:xfrm>
        </p:grpSpPr>
        <p:sp>
          <p:nvSpPr>
            <p:cNvPr id="8" name="Freeform 34">
              <a:extLst>
                <a:ext uri="{FF2B5EF4-FFF2-40B4-BE49-F238E27FC236}">
                  <a16:creationId xmlns:a16="http://schemas.microsoft.com/office/drawing/2014/main" id="{C4AFD870-E44D-C39C-13A1-63348AF8D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53125" y="839134"/>
              <a:ext cx="2527760" cy="2370198"/>
            </a:xfrm>
            <a:custGeom>
              <a:avLst/>
              <a:gdLst>
                <a:gd name="T0" fmla="*/ 526 w 1240"/>
                <a:gd name="T1" fmla="*/ 0 h 1165"/>
                <a:gd name="T2" fmla="*/ 57 w 1240"/>
                <a:gd name="T3" fmla="*/ 973 h 1165"/>
                <a:gd name="T4" fmla="*/ 187 w 1240"/>
                <a:gd name="T5" fmla="*/ 1136 h 1165"/>
                <a:gd name="T6" fmla="*/ 1240 w 1240"/>
                <a:gd name="T7" fmla="*/ 895 h 1165"/>
                <a:gd name="T8" fmla="*/ 526 w 1240"/>
                <a:gd name="T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1165">
                  <a:moveTo>
                    <a:pt x="526" y="0"/>
                  </a:moveTo>
                  <a:cubicBezTo>
                    <a:pt x="57" y="973"/>
                    <a:pt x="57" y="973"/>
                    <a:pt x="57" y="973"/>
                  </a:cubicBezTo>
                  <a:cubicBezTo>
                    <a:pt x="0" y="1093"/>
                    <a:pt x="58" y="1165"/>
                    <a:pt x="187" y="1136"/>
                  </a:cubicBezTo>
                  <a:cubicBezTo>
                    <a:pt x="1240" y="895"/>
                    <a:pt x="1240" y="895"/>
                    <a:pt x="1240" y="895"/>
                  </a:cubicBezTo>
                  <a:cubicBezTo>
                    <a:pt x="1134" y="509"/>
                    <a:pt x="872" y="186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6434E0B2-DFC6-04D2-2B13-F92AE4DA0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375" y="2901070"/>
              <a:ext cx="2500358" cy="2274294"/>
            </a:xfrm>
            <a:custGeom>
              <a:avLst/>
              <a:gdLst>
                <a:gd name="T0" fmla="*/ 0 w 1227"/>
                <a:gd name="T1" fmla="*/ 264 h 1117"/>
                <a:gd name="T2" fmla="*/ 279 w 1227"/>
                <a:gd name="T3" fmla="*/ 1117 h 1117"/>
                <a:gd name="T4" fmla="*/ 1123 w 1227"/>
                <a:gd name="T5" fmla="*/ 444 h 1117"/>
                <a:gd name="T6" fmla="*/ 1077 w 1227"/>
                <a:gd name="T7" fmla="*/ 241 h 1117"/>
                <a:gd name="T8" fmla="*/ 24 w 1227"/>
                <a:gd name="T9" fmla="*/ 0 h 1117"/>
                <a:gd name="T10" fmla="*/ 0 w 1227"/>
                <a:gd name="T11" fmla="*/ 264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7" h="1117">
                  <a:moveTo>
                    <a:pt x="0" y="264"/>
                  </a:moveTo>
                  <a:cubicBezTo>
                    <a:pt x="0" y="583"/>
                    <a:pt x="104" y="878"/>
                    <a:pt x="279" y="1117"/>
                  </a:cubicBezTo>
                  <a:cubicBezTo>
                    <a:pt x="1123" y="444"/>
                    <a:pt x="1123" y="444"/>
                    <a:pt x="1123" y="444"/>
                  </a:cubicBezTo>
                  <a:cubicBezTo>
                    <a:pt x="1227" y="361"/>
                    <a:pt x="1206" y="270"/>
                    <a:pt x="1077" y="2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" y="86"/>
                    <a:pt x="0" y="174"/>
                    <a:pt x="0" y="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DD0B5B6E-D1DF-B218-1561-8E84B7A4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117" y="839134"/>
              <a:ext cx="2527760" cy="2370198"/>
            </a:xfrm>
            <a:custGeom>
              <a:avLst/>
              <a:gdLst>
                <a:gd name="T0" fmla="*/ 526 w 1240"/>
                <a:gd name="T1" fmla="*/ 0 h 1165"/>
                <a:gd name="T2" fmla="*/ 57 w 1240"/>
                <a:gd name="T3" fmla="*/ 973 h 1165"/>
                <a:gd name="T4" fmla="*/ 187 w 1240"/>
                <a:gd name="T5" fmla="*/ 1136 h 1165"/>
                <a:gd name="T6" fmla="*/ 1240 w 1240"/>
                <a:gd name="T7" fmla="*/ 895 h 1165"/>
                <a:gd name="T8" fmla="*/ 526 w 1240"/>
                <a:gd name="T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1165">
                  <a:moveTo>
                    <a:pt x="526" y="0"/>
                  </a:moveTo>
                  <a:cubicBezTo>
                    <a:pt x="57" y="973"/>
                    <a:pt x="57" y="973"/>
                    <a:pt x="57" y="973"/>
                  </a:cubicBezTo>
                  <a:cubicBezTo>
                    <a:pt x="0" y="1093"/>
                    <a:pt x="58" y="1165"/>
                    <a:pt x="187" y="1136"/>
                  </a:cubicBezTo>
                  <a:cubicBezTo>
                    <a:pt x="1240" y="895"/>
                    <a:pt x="1240" y="895"/>
                    <a:pt x="1240" y="895"/>
                  </a:cubicBezTo>
                  <a:cubicBezTo>
                    <a:pt x="1134" y="509"/>
                    <a:pt x="872" y="186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26602CD-2171-51E1-6FC5-456400E76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309" y="3825858"/>
              <a:ext cx="2103041" cy="2555159"/>
            </a:xfrm>
            <a:custGeom>
              <a:avLst/>
              <a:gdLst>
                <a:gd name="T0" fmla="*/ 187 w 1031"/>
                <a:gd name="T1" fmla="*/ 83 h 1253"/>
                <a:gd name="T2" fmla="*/ 0 w 1031"/>
                <a:gd name="T3" fmla="*/ 173 h 1253"/>
                <a:gd name="T4" fmla="*/ 0 w 1031"/>
                <a:gd name="T5" fmla="*/ 1253 h 1253"/>
                <a:gd name="T6" fmla="*/ 1031 w 1031"/>
                <a:gd name="T7" fmla="*/ 756 h 1253"/>
                <a:gd name="T8" fmla="*/ 187 w 1031"/>
                <a:gd name="T9" fmla="*/ 8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1253">
                  <a:moveTo>
                    <a:pt x="187" y="83"/>
                  </a:moveTo>
                  <a:cubicBezTo>
                    <a:pt x="84" y="0"/>
                    <a:pt x="0" y="41"/>
                    <a:pt x="0" y="173"/>
                  </a:cubicBezTo>
                  <a:cubicBezTo>
                    <a:pt x="0" y="1253"/>
                    <a:pt x="0" y="1253"/>
                    <a:pt x="0" y="1253"/>
                  </a:cubicBezTo>
                  <a:cubicBezTo>
                    <a:pt x="411" y="1236"/>
                    <a:pt x="778" y="1047"/>
                    <a:pt x="1031" y="756"/>
                  </a:cubicBezTo>
                  <a:lnTo>
                    <a:pt x="187" y="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9FFD017C-C4F6-98A1-C0A6-239D1B07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268" y="2901070"/>
              <a:ext cx="2500358" cy="2274294"/>
            </a:xfrm>
            <a:custGeom>
              <a:avLst/>
              <a:gdLst>
                <a:gd name="T0" fmla="*/ 1227 w 1227"/>
                <a:gd name="T1" fmla="*/ 264 h 1117"/>
                <a:gd name="T2" fmla="*/ 1203 w 1227"/>
                <a:gd name="T3" fmla="*/ 0 h 1117"/>
                <a:gd name="T4" fmla="*/ 149 w 1227"/>
                <a:gd name="T5" fmla="*/ 241 h 1117"/>
                <a:gd name="T6" fmla="*/ 103 w 1227"/>
                <a:gd name="T7" fmla="*/ 444 h 1117"/>
                <a:gd name="T8" fmla="*/ 947 w 1227"/>
                <a:gd name="T9" fmla="*/ 1117 h 1117"/>
                <a:gd name="T10" fmla="*/ 1227 w 1227"/>
                <a:gd name="T11" fmla="*/ 264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7" h="1117">
                  <a:moveTo>
                    <a:pt x="1227" y="264"/>
                  </a:moveTo>
                  <a:cubicBezTo>
                    <a:pt x="1227" y="174"/>
                    <a:pt x="1218" y="86"/>
                    <a:pt x="1203" y="0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20" y="270"/>
                    <a:pt x="0" y="361"/>
                    <a:pt x="103" y="444"/>
                  </a:cubicBezTo>
                  <a:cubicBezTo>
                    <a:pt x="947" y="1117"/>
                    <a:pt x="947" y="1117"/>
                    <a:pt x="947" y="1117"/>
                  </a:cubicBezTo>
                  <a:cubicBezTo>
                    <a:pt x="1123" y="878"/>
                    <a:pt x="1227" y="583"/>
                    <a:pt x="1227" y="2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2814E25C-EEF8-1763-7A70-7BC06B5D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453" y="489767"/>
              <a:ext cx="2335952" cy="2466101"/>
            </a:xfrm>
            <a:custGeom>
              <a:avLst/>
              <a:gdLst>
                <a:gd name="T0" fmla="*/ 573 w 1146"/>
                <a:gd name="T1" fmla="*/ 0 h 1211"/>
                <a:gd name="T2" fmla="*/ 0 w 1146"/>
                <a:gd name="T3" fmla="*/ 118 h 1211"/>
                <a:gd name="T4" fmla="*/ 469 w 1146"/>
                <a:gd name="T5" fmla="*/ 1091 h 1211"/>
                <a:gd name="T6" fmla="*/ 677 w 1146"/>
                <a:gd name="T7" fmla="*/ 1091 h 1211"/>
                <a:gd name="T8" fmla="*/ 1146 w 1146"/>
                <a:gd name="T9" fmla="*/ 118 h 1211"/>
                <a:gd name="T10" fmla="*/ 573 w 1146"/>
                <a:gd name="T11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6" h="1211">
                  <a:moveTo>
                    <a:pt x="573" y="0"/>
                  </a:moveTo>
                  <a:cubicBezTo>
                    <a:pt x="369" y="0"/>
                    <a:pt x="175" y="42"/>
                    <a:pt x="0" y="118"/>
                  </a:cubicBezTo>
                  <a:cubicBezTo>
                    <a:pt x="469" y="1091"/>
                    <a:pt x="469" y="1091"/>
                    <a:pt x="469" y="1091"/>
                  </a:cubicBezTo>
                  <a:cubicBezTo>
                    <a:pt x="526" y="1211"/>
                    <a:pt x="619" y="1211"/>
                    <a:pt x="677" y="1091"/>
                  </a:cubicBezTo>
                  <a:cubicBezTo>
                    <a:pt x="1146" y="118"/>
                    <a:pt x="1146" y="118"/>
                    <a:pt x="1146" y="118"/>
                  </a:cubicBezTo>
                  <a:cubicBezTo>
                    <a:pt x="970" y="42"/>
                    <a:pt x="776" y="0"/>
                    <a:pt x="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EE614CE-4178-87FA-BE1F-ADD919833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507" y="3825859"/>
              <a:ext cx="2096188" cy="2555158"/>
            </a:xfrm>
            <a:custGeom>
              <a:avLst/>
              <a:gdLst>
                <a:gd name="T0" fmla="*/ 1032 w 1032"/>
                <a:gd name="T1" fmla="*/ 1253 h 1253"/>
                <a:gd name="T2" fmla="*/ 1032 w 1032"/>
                <a:gd name="T3" fmla="*/ 173 h 1253"/>
                <a:gd name="T4" fmla="*/ 844 w 1032"/>
                <a:gd name="T5" fmla="*/ 83 h 1253"/>
                <a:gd name="T6" fmla="*/ 0 w 1032"/>
                <a:gd name="T7" fmla="*/ 756 h 1253"/>
                <a:gd name="T8" fmla="*/ 1032 w 1032"/>
                <a:gd name="T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253">
                  <a:moveTo>
                    <a:pt x="1032" y="1253"/>
                  </a:moveTo>
                  <a:cubicBezTo>
                    <a:pt x="1032" y="173"/>
                    <a:pt x="1032" y="173"/>
                    <a:pt x="1032" y="173"/>
                  </a:cubicBezTo>
                  <a:cubicBezTo>
                    <a:pt x="1032" y="41"/>
                    <a:pt x="948" y="0"/>
                    <a:pt x="844" y="83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253" y="1047"/>
                    <a:pt x="621" y="1236"/>
                    <a:pt x="1032" y="12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10F4C35A-DCEF-58FB-1083-54E35390D1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86309" y="1052385"/>
              <a:ext cx="2323453" cy="2178628"/>
            </a:xfrm>
            <a:custGeom>
              <a:avLst/>
              <a:gdLst>
                <a:gd name="T0" fmla="*/ 526 w 1240"/>
                <a:gd name="T1" fmla="*/ 0 h 1165"/>
                <a:gd name="T2" fmla="*/ 57 w 1240"/>
                <a:gd name="T3" fmla="*/ 973 h 1165"/>
                <a:gd name="T4" fmla="*/ 187 w 1240"/>
                <a:gd name="T5" fmla="*/ 1136 h 1165"/>
                <a:gd name="T6" fmla="*/ 1240 w 1240"/>
                <a:gd name="T7" fmla="*/ 895 h 1165"/>
                <a:gd name="T8" fmla="*/ 526 w 1240"/>
                <a:gd name="T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1165">
                  <a:moveTo>
                    <a:pt x="526" y="0"/>
                  </a:moveTo>
                  <a:cubicBezTo>
                    <a:pt x="57" y="973"/>
                    <a:pt x="57" y="973"/>
                    <a:pt x="57" y="973"/>
                  </a:cubicBezTo>
                  <a:cubicBezTo>
                    <a:pt x="0" y="1093"/>
                    <a:pt x="58" y="1165"/>
                    <a:pt x="187" y="1136"/>
                  </a:cubicBezTo>
                  <a:cubicBezTo>
                    <a:pt x="1240" y="895"/>
                    <a:pt x="1240" y="895"/>
                    <a:pt x="1240" y="895"/>
                  </a:cubicBezTo>
                  <a:cubicBezTo>
                    <a:pt x="1134" y="509"/>
                    <a:pt x="872" y="186"/>
                    <a:pt x="5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5E76ABBA-316C-6C25-E078-9D90C88E2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64" y="2947665"/>
              <a:ext cx="2298267" cy="2090474"/>
            </a:xfrm>
            <a:custGeom>
              <a:avLst/>
              <a:gdLst>
                <a:gd name="T0" fmla="*/ 0 w 1227"/>
                <a:gd name="T1" fmla="*/ 264 h 1117"/>
                <a:gd name="T2" fmla="*/ 279 w 1227"/>
                <a:gd name="T3" fmla="*/ 1117 h 1117"/>
                <a:gd name="T4" fmla="*/ 1123 w 1227"/>
                <a:gd name="T5" fmla="*/ 444 h 1117"/>
                <a:gd name="T6" fmla="*/ 1077 w 1227"/>
                <a:gd name="T7" fmla="*/ 241 h 1117"/>
                <a:gd name="T8" fmla="*/ 24 w 1227"/>
                <a:gd name="T9" fmla="*/ 0 h 1117"/>
                <a:gd name="T10" fmla="*/ 0 w 1227"/>
                <a:gd name="T11" fmla="*/ 264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7" h="1117">
                  <a:moveTo>
                    <a:pt x="0" y="264"/>
                  </a:moveTo>
                  <a:cubicBezTo>
                    <a:pt x="0" y="583"/>
                    <a:pt x="104" y="878"/>
                    <a:pt x="279" y="1117"/>
                  </a:cubicBezTo>
                  <a:cubicBezTo>
                    <a:pt x="1123" y="444"/>
                    <a:pt x="1123" y="444"/>
                    <a:pt x="1123" y="444"/>
                  </a:cubicBezTo>
                  <a:cubicBezTo>
                    <a:pt x="1227" y="361"/>
                    <a:pt x="1206" y="270"/>
                    <a:pt x="1077" y="2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" y="86"/>
                    <a:pt x="0" y="174"/>
                    <a:pt x="0" y="2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9BAB35DA-8CEB-9463-4004-061F6400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056" y="1052385"/>
              <a:ext cx="2323453" cy="2178628"/>
            </a:xfrm>
            <a:custGeom>
              <a:avLst/>
              <a:gdLst>
                <a:gd name="T0" fmla="*/ 526 w 1240"/>
                <a:gd name="T1" fmla="*/ 0 h 1165"/>
                <a:gd name="T2" fmla="*/ 57 w 1240"/>
                <a:gd name="T3" fmla="*/ 973 h 1165"/>
                <a:gd name="T4" fmla="*/ 187 w 1240"/>
                <a:gd name="T5" fmla="*/ 1136 h 1165"/>
                <a:gd name="T6" fmla="*/ 1240 w 1240"/>
                <a:gd name="T7" fmla="*/ 895 h 1165"/>
                <a:gd name="T8" fmla="*/ 526 w 1240"/>
                <a:gd name="T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1165">
                  <a:moveTo>
                    <a:pt x="526" y="0"/>
                  </a:moveTo>
                  <a:cubicBezTo>
                    <a:pt x="57" y="973"/>
                    <a:pt x="57" y="973"/>
                    <a:pt x="57" y="973"/>
                  </a:cubicBezTo>
                  <a:cubicBezTo>
                    <a:pt x="0" y="1093"/>
                    <a:pt x="58" y="1165"/>
                    <a:pt x="187" y="1136"/>
                  </a:cubicBezTo>
                  <a:cubicBezTo>
                    <a:pt x="1240" y="895"/>
                    <a:pt x="1240" y="895"/>
                    <a:pt x="1240" y="895"/>
                  </a:cubicBezTo>
                  <a:cubicBezTo>
                    <a:pt x="1134" y="509"/>
                    <a:pt x="872" y="186"/>
                    <a:pt x="5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4639D5C1-E5A3-AC51-940E-FD4637A76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2751" y="3797708"/>
              <a:ext cx="1933063" cy="2348639"/>
            </a:xfrm>
            <a:custGeom>
              <a:avLst/>
              <a:gdLst>
                <a:gd name="T0" fmla="*/ 187 w 1031"/>
                <a:gd name="T1" fmla="*/ 83 h 1253"/>
                <a:gd name="T2" fmla="*/ 0 w 1031"/>
                <a:gd name="T3" fmla="*/ 173 h 1253"/>
                <a:gd name="T4" fmla="*/ 0 w 1031"/>
                <a:gd name="T5" fmla="*/ 1253 h 1253"/>
                <a:gd name="T6" fmla="*/ 1031 w 1031"/>
                <a:gd name="T7" fmla="*/ 756 h 1253"/>
                <a:gd name="T8" fmla="*/ 187 w 1031"/>
                <a:gd name="T9" fmla="*/ 8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1253">
                  <a:moveTo>
                    <a:pt x="187" y="83"/>
                  </a:moveTo>
                  <a:cubicBezTo>
                    <a:pt x="84" y="0"/>
                    <a:pt x="0" y="41"/>
                    <a:pt x="0" y="173"/>
                  </a:cubicBezTo>
                  <a:cubicBezTo>
                    <a:pt x="0" y="1253"/>
                    <a:pt x="0" y="1253"/>
                    <a:pt x="0" y="1253"/>
                  </a:cubicBezTo>
                  <a:cubicBezTo>
                    <a:pt x="411" y="1236"/>
                    <a:pt x="778" y="1047"/>
                    <a:pt x="1031" y="756"/>
                  </a:cubicBezTo>
                  <a:lnTo>
                    <a:pt x="187" y="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55943066-23A3-9C44-09C6-9813A0B65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688" y="2947665"/>
              <a:ext cx="2298267" cy="2090474"/>
            </a:xfrm>
            <a:custGeom>
              <a:avLst/>
              <a:gdLst>
                <a:gd name="T0" fmla="*/ 1227 w 1227"/>
                <a:gd name="T1" fmla="*/ 264 h 1117"/>
                <a:gd name="T2" fmla="*/ 1203 w 1227"/>
                <a:gd name="T3" fmla="*/ 0 h 1117"/>
                <a:gd name="T4" fmla="*/ 149 w 1227"/>
                <a:gd name="T5" fmla="*/ 241 h 1117"/>
                <a:gd name="T6" fmla="*/ 103 w 1227"/>
                <a:gd name="T7" fmla="*/ 444 h 1117"/>
                <a:gd name="T8" fmla="*/ 947 w 1227"/>
                <a:gd name="T9" fmla="*/ 1117 h 1117"/>
                <a:gd name="T10" fmla="*/ 1227 w 1227"/>
                <a:gd name="T11" fmla="*/ 264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7" h="1117">
                  <a:moveTo>
                    <a:pt x="1227" y="264"/>
                  </a:moveTo>
                  <a:cubicBezTo>
                    <a:pt x="1227" y="174"/>
                    <a:pt x="1218" y="86"/>
                    <a:pt x="1203" y="0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20" y="270"/>
                    <a:pt x="0" y="361"/>
                    <a:pt x="103" y="444"/>
                  </a:cubicBezTo>
                  <a:cubicBezTo>
                    <a:pt x="947" y="1117"/>
                    <a:pt x="947" y="1117"/>
                    <a:pt x="947" y="1117"/>
                  </a:cubicBezTo>
                  <a:cubicBezTo>
                    <a:pt x="1123" y="878"/>
                    <a:pt x="1227" y="583"/>
                    <a:pt x="1227" y="2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94BD758E-9E02-79CD-9C95-7E22F825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8987" y="731256"/>
              <a:ext cx="2147149" cy="2266779"/>
            </a:xfrm>
            <a:custGeom>
              <a:avLst/>
              <a:gdLst>
                <a:gd name="T0" fmla="*/ 573 w 1146"/>
                <a:gd name="T1" fmla="*/ 0 h 1211"/>
                <a:gd name="T2" fmla="*/ 0 w 1146"/>
                <a:gd name="T3" fmla="*/ 118 h 1211"/>
                <a:gd name="T4" fmla="*/ 469 w 1146"/>
                <a:gd name="T5" fmla="*/ 1091 h 1211"/>
                <a:gd name="T6" fmla="*/ 677 w 1146"/>
                <a:gd name="T7" fmla="*/ 1091 h 1211"/>
                <a:gd name="T8" fmla="*/ 1146 w 1146"/>
                <a:gd name="T9" fmla="*/ 118 h 1211"/>
                <a:gd name="T10" fmla="*/ 573 w 1146"/>
                <a:gd name="T11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6" h="1211">
                  <a:moveTo>
                    <a:pt x="573" y="0"/>
                  </a:moveTo>
                  <a:cubicBezTo>
                    <a:pt x="369" y="0"/>
                    <a:pt x="175" y="42"/>
                    <a:pt x="0" y="118"/>
                  </a:cubicBezTo>
                  <a:cubicBezTo>
                    <a:pt x="469" y="1091"/>
                    <a:pt x="469" y="1091"/>
                    <a:pt x="469" y="1091"/>
                  </a:cubicBezTo>
                  <a:cubicBezTo>
                    <a:pt x="526" y="1211"/>
                    <a:pt x="619" y="1211"/>
                    <a:pt x="677" y="1091"/>
                  </a:cubicBezTo>
                  <a:cubicBezTo>
                    <a:pt x="1146" y="118"/>
                    <a:pt x="1146" y="118"/>
                    <a:pt x="1146" y="118"/>
                  </a:cubicBezTo>
                  <a:cubicBezTo>
                    <a:pt x="970" y="42"/>
                    <a:pt x="776" y="0"/>
                    <a:pt x="5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3C701E09-3689-49BE-9FD7-E3765A414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305" y="3797709"/>
              <a:ext cx="1926765" cy="2348640"/>
            </a:xfrm>
            <a:custGeom>
              <a:avLst/>
              <a:gdLst>
                <a:gd name="T0" fmla="*/ 1032 w 1032"/>
                <a:gd name="T1" fmla="*/ 1253 h 1253"/>
                <a:gd name="T2" fmla="*/ 1032 w 1032"/>
                <a:gd name="T3" fmla="*/ 173 h 1253"/>
                <a:gd name="T4" fmla="*/ 844 w 1032"/>
                <a:gd name="T5" fmla="*/ 83 h 1253"/>
                <a:gd name="T6" fmla="*/ 0 w 1032"/>
                <a:gd name="T7" fmla="*/ 756 h 1253"/>
                <a:gd name="T8" fmla="*/ 1032 w 1032"/>
                <a:gd name="T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253">
                  <a:moveTo>
                    <a:pt x="1032" y="1253"/>
                  </a:moveTo>
                  <a:cubicBezTo>
                    <a:pt x="1032" y="173"/>
                    <a:pt x="1032" y="173"/>
                    <a:pt x="1032" y="173"/>
                  </a:cubicBezTo>
                  <a:cubicBezTo>
                    <a:pt x="1032" y="41"/>
                    <a:pt x="948" y="0"/>
                    <a:pt x="844" y="83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253" y="1047"/>
                    <a:pt x="621" y="1236"/>
                    <a:pt x="1032" y="12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1121A28C-D33A-DD7F-307D-3F89C1ADE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468" y="3319167"/>
              <a:ext cx="648552" cy="680033"/>
            </a:xfrm>
            <a:custGeom>
              <a:avLst/>
              <a:gdLst>
                <a:gd name="T0" fmla="*/ 252 w 345"/>
                <a:gd name="T1" fmla="*/ 229 h 363"/>
                <a:gd name="T2" fmla="*/ 212 w 345"/>
                <a:gd name="T3" fmla="*/ 48 h 363"/>
                <a:gd name="T4" fmla="*/ 3 w 345"/>
                <a:gd name="T5" fmla="*/ 0 h 363"/>
                <a:gd name="T6" fmla="*/ 0 w 345"/>
                <a:gd name="T7" fmla="*/ 64 h 363"/>
                <a:gd name="T8" fmla="*/ 84 w 345"/>
                <a:gd name="T9" fmla="*/ 363 h 363"/>
                <a:gd name="T10" fmla="*/ 252 w 345"/>
                <a:gd name="T11" fmla="*/ 2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" h="363">
                  <a:moveTo>
                    <a:pt x="252" y="229"/>
                  </a:moveTo>
                  <a:cubicBezTo>
                    <a:pt x="345" y="155"/>
                    <a:pt x="327" y="74"/>
                    <a:pt x="212" y="4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1"/>
                    <a:pt x="0" y="42"/>
                    <a:pt x="0" y="64"/>
                  </a:cubicBezTo>
                  <a:cubicBezTo>
                    <a:pt x="0" y="174"/>
                    <a:pt x="31" y="276"/>
                    <a:pt x="84" y="363"/>
                  </a:cubicBezTo>
                  <a:cubicBezTo>
                    <a:pt x="84" y="363"/>
                    <a:pt x="159" y="303"/>
                    <a:pt x="252" y="2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BC2460F2-8964-8074-CBE4-733152705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138" y="2544680"/>
              <a:ext cx="698925" cy="692627"/>
            </a:xfrm>
            <a:custGeom>
              <a:avLst/>
              <a:gdLst>
                <a:gd name="T0" fmla="*/ 0 w 375"/>
                <a:gd name="T1" fmla="*/ 297 h 371"/>
                <a:gd name="T2" fmla="*/ 209 w 375"/>
                <a:gd name="T3" fmla="*/ 345 h 371"/>
                <a:gd name="T4" fmla="*/ 323 w 375"/>
                <a:gd name="T5" fmla="*/ 196 h 371"/>
                <a:gd name="T6" fmla="*/ 228 w 375"/>
                <a:gd name="T7" fmla="*/ 0 h 371"/>
                <a:gd name="T8" fmla="*/ 0 w 375"/>
                <a:gd name="T9" fmla="*/ 29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71">
                  <a:moveTo>
                    <a:pt x="0" y="297"/>
                  </a:moveTo>
                  <a:cubicBezTo>
                    <a:pt x="0" y="297"/>
                    <a:pt x="94" y="318"/>
                    <a:pt x="209" y="345"/>
                  </a:cubicBezTo>
                  <a:cubicBezTo>
                    <a:pt x="324" y="371"/>
                    <a:pt x="375" y="304"/>
                    <a:pt x="323" y="19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22" y="70"/>
                    <a:pt x="41" y="174"/>
                    <a:pt x="0" y="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86">
              <a:extLst>
                <a:ext uri="{FF2B5EF4-FFF2-40B4-BE49-F238E27FC236}">
                  <a16:creationId xmlns:a16="http://schemas.microsoft.com/office/drawing/2014/main" id="{F017C5C3-BA39-D023-BCBF-CEA4C701F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756" y="2513199"/>
              <a:ext cx="761893" cy="724111"/>
            </a:xfrm>
            <a:custGeom>
              <a:avLst/>
              <a:gdLst>
                <a:gd name="T0" fmla="*/ 153 w 407"/>
                <a:gd name="T1" fmla="*/ 0 h 386"/>
                <a:gd name="T2" fmla="*/ 55 w 407"/>
                <a:gd name="T3" fmla="*/ 204 h 386"/>
                <a:gd name="T4" fmla="*/ 181 w 407"/>
                <a:gd name="T5" fmla="*/ 358 h 386"/>
                <a:gd name="T6" fmla="*/ 407 w 407"/>
                <a:gd name="T7" fmla="*/ 306 h 386"/>
                <a:gd name="T8" fmla="*/ 153 w 407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386">
                  <a:moveTo>
                    <a:pt x="153" y="0"/>
                  </a:moveTo>
                  <a:cubicBezTo>
                    <a:pt x="153" y="0"/>
                    <a:pt x="109" y="91"/>
                    <a:pt x="55" y="204"/>
                  </a:cubicBezTo>
                  <a:cubicBezTo>
                    <a:pt x="0" y="318"/>
                    <a:pt x="57" y="386"/>
                    <a:pt x="181" y="358"/>
                  </a:cubicBezTo>
                  <a:cubicBezTo>
                    <a:pt x="407" y="306"/>
                    <a:pt x="407" y="306"/>
                    <a:pt x="407" y="306"/>
                  </a:cubicBezTo>
                  <a:cubicBezTo>
                    <a:pt x="361" y="176"/>
                    <a:pt x="270" y="68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7669385E-6EE9-048A-C610-A3683319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2751" y="3791411"/>
              <a:ext cx="667441" cy="717814"/>
            </a:xfrm>
            <a:custGeom>
              <a:avLst/>
              <a:gdLst>
                <a:gd name="T0" fmla="*/ 357 w 357"/>
                <a:gd name="T1" fmla="*/ 221 h 382"/>
                <a:gd name="T2" fmla="*/ 178 w 357"/>
                <a:gd name="T3" fmla="*/ 79 h 382"/>
                <a:gd name="T4" fmla="*/ 0 w 357"/>
                <a:gd name="T5" fmla="*/ 159 h 382"/>
                <a:gd name="T6" fmla="*/ 0 w 357"/>
                <a:gd name="T7" fmla="*/ 382 h 382"/>
                <a:gd name="T8" fmla="*/ 357 w 357"/>
                <a:gd name="T9" fmla="*/ 22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382">
                  <a:moveTo>
                    <a:pt x="357" y="221"/>
                  </a:moveTo>
                  <a:cubicBezTo>
                    <a:pt x="357" y="221"/>
                    <a:pt x="277" y="157"/>
                    <a:pt x="178" y="79"/>
                  </a:cubicBezTo>
                  <a:cubicBezTo>
                    <a:pt x="80" y="0"/>
                    <a:pt x="0" y="36"/>
                    <a:pt x="0" y="15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138" y="372"/>
                    <a:pt x="263" y="313"/>
                    <a:pt x="357" y="2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88">
              <a:extLst>
                <a:ext uri="{FF2B5EF4-FFF2-40B4-BE49-F238E27FC236}">
                  <a16:creationId xmlns:a16="http://schemas.microsoft.com/office/drawing/2014/main" id="{DCD8E15F-4A96-B44A-4EE2-1E8C43FD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394" y="3306572"/>
              <a:ext cx="705223" cy="730406"/>
            </a:xfrm>
            <a:custGeom>
              <a:avLst/>
              <a:gdLst>
                <a:gd name="T0" fmla="*/ 375 w 375"/>
                <a:gd name="T1" fmla="*/ 72 h 390"/>
                <a:gd name="T2" fmla="*/ 371 w 375"/>
                <a:gd name="T3" fmla="*/ 0 h 390"/>
                <a:gd name="T4" fmla="*/ 145 w 375"/>
                <a:gd name="T5" fmla="*/ 52 h 390"/>
                <a:gd name="T6" fmla="*/ 99 w 375"/>
                <a:gd name="T7" fmla="*/ 247 h 390"/>
                <a:gd name="T8" fmla="*/ 279 w 375"/>
                <a:gd name="T9" fmla="*/ 390 h 390"/>
                <a:gd name="T10" fmla="*/ 375 w 375"/>
                <a:gd name="T11" fmla="*/ 7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90">
                  <a:moveTo>
                    <a:pt x="375" y="72"/>
                  </a:moveTo>
                  <a:cubicBezTo>
                    <a:pt x="375" y="48"/>
                    <a:pt x="374" y="24"/>
                    <a:pt x="371" y="0"/>
                  </a:cubicBezTo>
                  <a:cubicBezTo>
                    <a:pt x="371" y="0"/>
                    <a:pt x="270" y="23"/>
                    <a:pt x="145" y="52"/>
                  </a:cubicBezTo>
                  <a:cubicBezTo>
                    <a:pt x="21" y="80"/>
                    <a:pt x="0" y="167"/>
                    <a:pt x="99" y="247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340" y="299"/>
                    <a:pt x="375" y="190"/>
                    <a:pt x="375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89">
              <a:extLst>
                <a:ext uri="{FF2B5EF4-FFF2-40B4-BE49-F238E27FC236}">
                  <a16:creationId xmlns:a16="http://schemas.microsoft.com/office/drawing/2014/main" id="{B0C007CB-DAD0-5E19-C32C-55010E7BC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801" y="2368375"/>
              <a:ext cx="724115" cy="648552"/>
            </a:xfrm>
            <a:custGeom>
              <a:avLst/>
              <a:gdLst>
                <a:gd name="T0" fmla="*/ 209 w 387"/>
                <a:gd name="T1" fmla="*/ 0 h 347"/>
                <a:gd name="T2" fmla="*/ 0 w 387"/>
                <a:gd name="T3" fmla="*/ 39 h 347"/>
                <a:gd name="T4" fmla="*/ 95 w 387"/>
                <a:gd name="T5" fmla="*/ 237 h 347"/>
                <a:gd name="T6" fmla="*/ 289 w 387"/>
                <a:gd name="T7" fmla="*/ 232 h 347"/>
                <a:gd name="T8" fmla="*/ 387 w 387"/>
                <a:gd name="T9" fmla="*/ 29 h 347"/>
                <a:gd name="T10" fmla="*/ 209 w 387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347">
                  <a:moveTo>
                    <a:pt x="209" y="0"/>
                  </a:moveTo>
                  <a:cubicBezTo>
                    <a:pt x="135" y="0"/>
                    <a:pt x="65" y="14"/>
                    <a:pt x="0" y="39"/>
                  </a:cubicBezTo>
                  <a:cubicBezTo>
                    <a:pt x="0" y="39"/>
                    <a:pt x="43" y="128"/>
                    <a:pt x="95" y="237"/>
                  </a:cubicBezTo>
                  <a:cubicBezTo>
                    <a:pt x="148" y="347"/>
                    <a:pt x="235" y="344"/>
                    <a:pt x="289" y="232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31" y="10"/>
                    <a:pt x="271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90">
              <a:extLst>
                <a:ext uri="{FF2B5EF4-FFF2-40B4-BE49-F238E27FC236}">
                  <a16:creationId xmlns:a16="http://schemas.microsoft.com/office/drawing/2014/main" id="{3AC2AA08-F70C-C0F2-4AC1-AD148EACE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410" y="3785117"/>
              <a:ext cx="629663" cy="717814"/>
            </a:xfrm>
            <a:custGeom>
              <a:avLst/>
              <a:gdLst>
                <a:gd name="T0" fmla="*/ 338 w 338"/>
                <a:gd name="T1" fmla="*/ 382 h 382"/>
                <a:gd name="T2" fmla="*/ 338 w 338"/>
                <a:gd name="T3" fmla="*/ 161 h 382"/>
                <a:gd name="T4" fmla="*/ 169 w 338"/>
                <a:gd name="T5" fmla="*/ 75 h 382"/>
                <a:gd name="T6" fmla="*/ 0 w 338"/>
                <a:gd name="T7" fmla="*/ 209 h 382"/>
                <a:gd name="T8" fmla="*/ 338 w 338"/>
                <a:gd name="T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82">
                  <a:moveTo>
                    <a:pt x="338" y="382"/>
                  </a:moveTo>
                  <a:cubicBezTo>
                    <a:pt x="338" y="382"/>
                    <a:pt x="338" y="283"/>
                    <a:pt x="338" y="161"/>
                  </a:cubicBezTo>
                  <a:cubicBezTo>
                    <a:pt x="338" y="39"/>
                    <a:pt x="262" y="0"/>
                    <a:pt x="169" y="75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8" y="301"/>
                    <a:pt x="206" y="364"/>
                    <a:pt x="338" y="3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67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111">
            <a:extLst>
              <a:ext uri="{FF2B5EF4-FFF2-40B4-BE49-F238E27FC236}">
                <a16:creationId xmlns:a16="http://schemas.microsoft.com/office/drawing/2014/main" id="{AAC6612F-AB81-A51B-3DF1-E1F8AEBCBF76}"/>
              </a:ext>
            </a:extLst>
          </p:cNvPr>
          <p:cNvSpPr/>
          <p:nvPr/>
        </p:nvSpPr>
        <p:spPr>
          <a:xfrm>
            <a:off x="6513610" y="4166275"/>
            <a:ext cx="1809999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</a:p>
          <a:p>
            <a:pPr>
              <a:spcAft>
                <a:spcPts val="600"/>
              </a:spcAft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16K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原子写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：避免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16K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页面磁盘写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开销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：根据日志中元数据反推与当前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相关的操作，优化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fsync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时延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112">
            <a:extLst>
              <a:ext uri="{FF2B5EF4-FFF2-40B4-BE49-F238E27FC236}">
                <a16:creationId xmlns:a16="http://schemas.microsoft.com/office/drawing/2014/main" id="{D06DD6FE-4784-7381-E814-50E978E2E016}"/>
              </a:ext>
            </a:extLst>
          </p:cNvPr>
          <p:cNvSpPr/>
          <p:nvPr/>
        </p:nvSpPr>
        <p:spPr>
          <a:xfrm>
            <a:off x="954378" y="3863754"/>
            <a:ext cx="1824451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</a:p>
          <a:p>
            <a:pPr algn="r">
              <a:spcAft>
                <a:spcPts val="600"/>
              </a:spcAft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代码大页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：通过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THP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映射代码段减少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TLB entry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开销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代码多备份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页表绑核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：优化代码段访问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开销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113">
            <a:extLst>
              <a:ext uri="{FF2B5EF4-FFF2-40B4-BE49-F238E27FC236}">
                <a16:creationId xmlns:a16="http://schemas.microsoft.com/office/drawing/2014/main" id="{B7C9F338-00B4-C04F-BE09-700FE1AB3494}"/>
              </a:ext>
            </a:extLst>
          </p:cNvPr>
          <p:cNvSpPr/>
          <p:nvPr/>
        </p:nvSpPr>
        <p:spPr>
          <a:xfrm>
            <a:off x="6513609" y="5473804"/>
            <a:ext cx="1809998" cy="53860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编译</a:t>
            </a:r>
          </a:p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PGO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/BOLT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：基于应用运行时信息进行编译反馈优化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114">
            <a:extLst>
              <a:ext uri="{FF2B5EF4-FFF2-40B4-BE49-F238E27FC236}">
                <a16:creationId xmlns:a16="http://schemas.microsoft.com/office/drawing/2014/main" id="{7A642C0A-48A2-F2BF-7ED2-E3A7F9B763E0}"/>
              </a:ext>
            </a:extLst>
          </p:cNvPr>
          <p:cNvSpPr/>
          <p:nvPr/>
        </p:nvSpPr>
        <p:spPr>
          <a:xfrm>
            <a:off x="891095" y="5134430"/>
            <a:ext cx="1856337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调度</a:t>
            </a:r>
          </a:p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调度参数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：根据应用特征调整进程最小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占用时间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唤醒优化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：移动进程唤醒操作到空闲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wakee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115">
            <a:extLst>
              <a:ext uri="{FF2B5EF4-FFF2-40B4-BE49-F238E27FC236}">
                <a16:creationId xmlns:a16="http://schemas.microsoft.com/office/drawing/2014/main" id="{ED7B1CE1-E1C5-6B2B-A80B-C10B2029379B}"/>
              </a:ext>
            </a:extLst>
          </p:cNvPr>
          <p:cNvSpPr/>
          <p:nvPr/>
        </p:nvSpPr>
        <p:spPr>
          <a:xfrm>
            <a:off x="6513610" y="3299624"/>
            <a:ext cx="2026574" cy="769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</a:p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RPS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XPS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：结合负载均衡及数据亲和性调整网卡队列收发包配置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小包聚合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释放时机</a:t>
            </a:r>
            <a:endParaRPr lang="en-US" altLang="zh-CN" sz="1000" dirty="0"/>
          </a:p>
        </p:txBody>
      </p:sp>
      <p:sp>
        <p:nvSpPr>
          <p:cNvPr id="34" name="Rectangle 116">
            <a:extLst>
              <a:ext uri="{FF2B5EF4-FFF2-40B4-BE49-F238E27FC236}">
                <a16:creationId xmlns:a16="http://schemas.microsoft.com/office/drawing/2014/main" id="{0D3493B9-ACA0-86BC-E123-1CA7FBFB30D6}"/>
              </a:ext>
            </a:extLst>
          </p:cNvPr>
          <p:cNvSpPr/>
          <p:nvPr/>
        </p:nvSpPr>
        <p:spPr>
          <a:xfrm>
            <a:off x="6513609" y="2162106"/>
            <a:ext cx="1801339" cy="11541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安全</a:t>
            </a:r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E0PD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：缓解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Meltdown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漏洞的硬件方法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覆盖：缓解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漏洞攻击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117">
            <a:extLst>
              <a:ext uri="{FF2B5EF4-FFF2-40B4-BE49-F238E27FC236}">
                <a16:creationId xmlns:a16="http://schemas.microsoft.com/office/drawing/2014/main" id="{A7A8DA1C-A76D-7EF7-CB51-A60AAD8B75A1}"/>
              </a:ext>
            </a:extLst>
          </p:cNvPr>
          <p:cNvSpPr/>
          <p:nvPr/>
        </p:nvSpPr>
        <p:spPr>
          <a:xfrm>
            <a:off x="919277" y="2228217"/>
            <a:ext cx="1842155" cy="13080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体系结构</a:t>
            </a:r>
          </a:p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CMC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预取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：访存模式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优化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tlbi range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：批量刷新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中断聚合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：在网络带宽不高时，聚合中断到少量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提升数据亲和性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117">
            <a:extLst>
              <a:ext uri="{FF2B5EF4-FFF2-40B4-BE49-F238E27FC236}">
                <a16:creationId xmlns:a16="http://schemas.microsoft.com/office/drawing/2014/main" id="{DFFE9DC6-2D51-4004-014D-BCECA8D396C1}"/>
              </a:ext>
            </a:extLst>
          </p:cNvPr>
          <p:cNvSpPr/>
          <p:nvPr/>
        </p:nvSpPr>
        <p:spPr>
          <a:xfrm>
            <a:off x="3452669" y="3486687"/>
            <a:ext cx="532956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67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体系结构</a:t>
            </a:r>
          </a:p>
        </p:txBody>
      </p:sp>
      <p:sp>
        <p:nvSpPr>
          <p:cNvPr id="37" name="Rectangle 116">
            <a:extLst>
              <a:ext uri="{FF2B5EF4-FFF2-40B4-BE49-F238E27FC236}">
                <a16:creationId xmlns:a16="http://schemas.microsoft.com/office/drawing/2014/main" id="{602DF52B-12C5-6455-27AD-BEDCDB97688E}"/>
              </a:ext>
            </a:extLst>
          </p:cNvPr>
          <p:cNvSpPr/>
          <p:nvPr/>
        </p:nvSpPr>
        <p:spPr>
          <a:xfrm>
            <a:off x="4514356" y="3142558"/>
            <a:ext cx="370491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67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安全</a:t>
            </a:r>
          </a:p>
        </p:txBody>
      </p:sp>
      <p:sp>
        <p:nvSpPr>
          <p:cNvPr id="38" name="Rectangle 115">
            <a:extLst>
              <a:ext uri="{FF2B5EF4-FFF2-40B4-BE49-F238E27FC236}">
                <a16:creationId xmlns:a16="http://schemas.microsoft.com/office/drawing/2014/main" id="{5F401464-02CE-7750-F7CD-1B45C14CAC89}"/>
              </a:ext>
            </a:extLst>
          </p:cNvPr>
          <p:cNvSpPr/>
          <p:nvPr/>
        </p:nvSpPr>
        <p:spPr>
          <a:xfrm>
            <a:off x="5419428" y="3465373"/>
            <a:ext cx="456483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67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39" name="Rectangle 111">
            <a:extLst>
              <a:ext uri="{FF2B5EF4-FFF2-40B4-BE49-F238E27FC236}">
                <a16:creationId xmlns:a16="http://schemas.microsoft.com/office/drawing/2014/main" id="{424C724C-7C4D-FEB3-22F7-BA4E82E80B38}"/>
              </a:ext>
            </a:extLst>
          </p:cNvPr>
          <p:cNvSpPr/>
          <p:nvPr/>
        </p:nvSpPr>
        <p:spPr>
          <a:xfrm>
            <a:off x="5619074" y="4410143"/>
            <a:ext cx="294636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67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</a:p>
        </p:txBody>
      </p:sp>
      <p:sp>
        <p:nvSpPr>
          <p:cNvPr id="40" name="Rectangle 113">
            <a:extLst>
              <a:ext uri="{FF2B5EF4-FFF2-40B4-BE49-F238E27FC236}">
                <a16:creationId xmlns:a16="http://schemas.microsoft.com/office/drawing/2014/main" id="{3DDE7283-566B-8241-CBCA-FD09E83C99D1}"/>
              </a:ext>
            </a:extLst>
          </p:cNvPr>
          <p:cNvSpPr/>
          <p:nvPr/>
        </p:nvSpPr>
        <p:spPr>
          <a:xfrm>
            <a:off x="4994208" y="5191021"/>
            <a:ext cx="226492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67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编译</a:t>
            </a:r>
          </a:p>
        </p:txBody>
      </p:sp>
      <p:sp>
        <p:nvSpPr>
          <p:cNvPr id="41" name="Rectangle 114">
            <a:extLst>
              <a:ext uri="{FF2B5EF4-FFF2-40B4-BE49-F238E27FC236}">
                <a16:creationId xmlns:a16="http://schemas.microsoft.com/office/drawing/2014/main" id="{D18105D8-C4B3-DABE-5EEA-9FF76DF87896}"/>
              </a:ext>
            </a:extLst>
          </p:cNvPr>
          <p:cNvSpPr/>
          <p:nvPr/>
        </p:nvSpPr>
        <p:spPr>
          <a:xfrm flipH="1">
            <a:off x="3814430" y="5207924"/>
            <a:ext cx="474344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67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调度</a:t>
            </a:r>
          </a:p>
        </p:txBody>
      </p:sp>
      <p:sp>
        <p:nvSpPr>
          <p:cNvPr id="42" name="Rectangle 112">
            <a:extLst>
              <a:ext uri="{FF2B5EF4-FFF2-40B4-BE49-F238E27FC236}">
                <a16:creationId xmlns:a16="http://schemas.microsoft.com/office/drawing/2014/main" id="{6A9B2898-764E-DDBF-71AE-A06B0C3022CF}"/>
              </a:ext>
            </a:extLst>
          </p:cNvPr>
          <p:cNvSpPr/>
          <p:nvPr/>
        </p:nvSpPr>
        <p:spPr>
          <a:xfrm>
            <a:off x="3370396" y="4479152"/>
            <a:ext cx="373770" cy="1231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67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97F8D1C-BA1C-11B2-3F46-10DDE499E75B}"/>
              </a:ext>
            </a:extLst>
          </p:cNvPr>
          <p:cNvSpPr txBox="1"/>
          <p:nvPr/>
        </p:nvSpPr>
        <p:spPr>
          <a:xfrm>
            <a:off x="3216425" y="1251303"/>
            <a:ext cx="310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倚天软硬件协同内核优化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91EC818-B1DF-60D5-C26A-797F53A6A929}"/>
              </a:ext>
            </a:extLst>
          </p:cNvPr>
          <p:cNvSpPr txBox="1"/>
          <p:nvPr/>
        </p:nvSpPr>
        <p:spPr>
          <a:xfrm>
            <a:off x="18641363" y="1251303"/>
            <a:ext cx="310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倚天软硬件协同编译优化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66942996-1D4B-B242-475A-3F2CA75C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791" y="1632043"/>
            <a:ext cx="6832600" cy="5181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EE2BE1-2E1D-7675-7599-33D417CD655B}"/>
              </a:ext>
            </a:extLst>
          </p:cNvPr>
          <p:cNvSpPr txBox="1"/>
          <p:nvPr/>
        </p:nvSpPr>
        <p:spPr>
          <a:xfrm>
            <a:off x="7702518" y="6570433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通过内核，编译全面优化提升倚天平台应用端到端性能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9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4EA3B3D0-C8B6-2BD2-61EC-C7EFDC4C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12" y="846631"/>
            <a:ext cx="6062902" cy="612982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8661D13-427B-2EB3-D099-EA063436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04" y="1874005"/>
            <a:ext cx="8111228" cy="345130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C6C4E77-857A-9B41-54DC-59BE9744E008}"/>
              </a:ext>
            </a:extLst>
          </p:cNvPr>
          <p:cNvSpPr txBox="1"/>
          <p:nvPr/>
        </p:nvSpPr>
        <p:spPr>
          <a:xfrm>
            <a:off x="10943987" y="1279119"/>
            <a:ext cx="4423736" cy="2667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25400" tIns="25400" rIns="25400" bIns="25400" spcCol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 marL="0" indent="0" algn="ctr" eaLnBrk="0" hangingPunct="0">
              <a:buNone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Topdown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4B0FEA0E-B19A-0C0B-51BB-59D67F3A0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633" y="1874005"/>
            <a:ext cx="4685647" cy="3937435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143CBA7-643B-CFEF-F889-9FF450725C99}"/>
              </a:ext>
            </a:extLst>
          </p:cNvPr>
          <p:cNvSpPr txBox="1"/>
          <p:nvPr/>
        </p:nvSpPr>
        <p:spPr>
          <a:xfrm>
            <a:off x="19203694" y="1279119"/>
            <a:ext cx="4423736" cy="2667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25400" tIns="25400" rIns="25400" bIns="25400" spcCol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 marL="0" indent="0" algn="ctr" eaLnBrk="0" hangingPunct="0">
              <a:buNone/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Caller/Callee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8F2D90-A108-9A4D-05C6-15E7B4E6E477}"/>
              </a:ext>
            </a:extLst>
          </p:cNvPr>
          <p:cNvSpPr txBox="1"/>
          <p:nvPr/>
        </p:nvSpPr>
        <p:spPr>
          <a:xfrm>
            <a:off x="9774440" y="6289110"/>
            <a:ext cx="1507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体系化构建跨平台性能分析优化服务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PAS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-webkit-standard"/>
              </a:rPr>
              <a:t>(Performance Analysis Service)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</a:rPr>
              <a:t>，将开源，敬请期待 </a:t>
            </a:r>
            <a:r>
              <a:rPr kumimoji="1" lang="zh-CN" altLang="en-US" sz="2800" dirty="0">
                <a:solidFill>
                  <a:srgbClr val="FF0000"/>
                </a:solidFill>
                <a:latin typeface="-webkit-standard"/>
                <a:sym typeface="Wingdings" pitchFamily="2" charset="2"/>
              </a:rPr>
              <a:t>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86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2655" y="3782284"/>
            <a:ext cx="5995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4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数据中心软硬件未来机会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57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6BCE4F-13A3-BCFF-EFCE-7EBDFC61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5419" y="2431256"/>
            <a:ext cx="1270000" cy="12700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6DDF6D7-784B-8AAC-E225-8DB678101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495371" y="2431256"/>
            <a:ext cx="1270000" cy="1270000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0D4D54-239F-33A9-ABE2-2E57A4C97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209657" y="2431256"/>
            <a:ext cx="1270000" cy="127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D71E8B-EDB4-A45E-E118-A7CC0D8B99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671162" y="2329656"/>
            <a:ext cx="1270000" cy="127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C76C62-3670-BB7A-7287-F473C7C0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36269" y="2431256"/>
            <a:ext cx="1282700" cy="127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BD66141-CB06-9A8F-1F7F-B1F205920142}"/>
              </a:ext>
            </a:extLst>
          </p:cNvPr>
          <p:cNvSpPr txBox="1"/>
          <p:nvPr/>
        </p:nvSpPr>
        <p:spPr>
          <a:xfrm>
            <a:off x="1294219" y="3927903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开源软硬件协同硅前研发体系</a:t>
            </a:r>
            <a:endParaRPr kumimoji="1"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855B14-B5C4-761E-5C1B-24961D2C62ED}"/>
              </a:ext>
            </a:extLst>
          </p:cNvPr>
          <p:cNvSpPr txBox="1"/>
          <p:nvPr/>
        </p:nvSpPr>
        <p:spPr>
          <a:xfrm>
            <a:off x="5774782" y="3927903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开源性能分析和优化可视化工具体系</a:t>
            </a:r>
            <a:endParaRPr kumimoji="1"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1BA97C-2BB7-41C1-B382-BCD3FA7353B4}"/>
              </a:ext>
            </a:extLst>
          </p:cNvPr>
          <p:cNvSpPr txBox="1"/>
          <p:nvPr/>
        </p:nvSpPr>
        <p:spPr>
          <a:xfrm>
            <a:off x="10582789" y="392567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软硬件协同通用算力深度自研</a:t>
            </a:r>
            <a:endParaRPr kumimoji="1"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3B6295-25E6-EF09-A7F1-F93B90D0F970}"/>
              </a:ext>
            </a:extLst>
          </p:cNvPr>
          <p:cNvSpPr txBox="1"/>
          <p:nvPr/>
        </p:nvSpPr>
        <p:spPr>
          <a:xfrm>
            <a:off x="14925465" y="3925672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围绕大模型的智能算力可靠性和性能优化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77494D-0642-55DC-BD41-BEC7C4CB31A0}"/>
              </a:ext>
            </a:extLst>
          </p:cNvPr>
          <p:cNvSpPr txBox="1"/>
          <p:nvPr/>
        </p:nvSpPr>
        <p:spPr>
          <a:xfrm>
            <a:off x="20149321" y="3925672"/>
            <a:ext cx="374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RISC-V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架构数据中心软硬件协同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054B1A-DB3B-5734-2DB8-FEDE0B608723}"/>
              </a:ext>
            </a:extLst>
          </p:cNvPr>
          <p:cNvSpPr txBox="1"/>
          <p:nvPr/>
        </p:nvSpPr>
        <p:spPr>
          <a:xfrm>
            <a:off x="8586499" y="5557590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solidFill>
                  <a:srgbClr val="FF0000"/>
                </a:solidFill>
                <a:latin typeface="-webkit-standard"/>
              </a:rPr>
              <a:t>拥抱开源，坚持开放，促进合作</a:t>
            </a:r>
            <a:endParaRPr kumimoji="1"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9FBB53-433D-DF3E-A287-39E22033F707}"/>
              </a:ext>
            </a:extLst>
          </p:cNvPr>
          <p:cNvSpPr txBox="1"/>
          <p:nvPr/>
        </p:nvSpPr>
        <p:spPr>
          <a:xfrm>
            <a:off x="1691763" y="45546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（业界封闭，缺乏共建）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99FA3F-C44B-21D8-94D4-015BCD55A1CD}"/>
              </a:ext>
            </a:extLst>
          </p:cNvPr>
          <p:cNvSpPr txBox="1"/>
          <p:nvPr/>
        </p:nvSpPr>
        <p:spPr>
          <a:xfrm>
            <a:off x="6280728" y="4576324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（平台和厂家 </a:t>
            </a:r>
            <a:r>
              <a:rPr kumimoji="1" lang="en-US" altLang="zh-CN" dirty="0">
                <a:solidFill>
                  <a:srgbClr val="FF0000"/>
                </a:solidFill>
              </a:rPr>
              <a:t>specific</a:t>
            </a:r>
            <a:r>
              <a:rPr kumimoji="1" lang="zh-CN" altLang="en-US" dirty="0">
                <a:solidFill>
                  <a:srgbClr val="FF0000"/>
                </a:solidFill>
              </a:rPr>
              <a:t>，半封闭）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EB9FC-692B-542C-3F8C-AAD62D2568A5}"/>
              </a:ext>
            </a:extLst>
          </p:cNvPr>
          <p:cNvSpPr txBox="1"/>
          <p:nvPr/>
        </p:nvSpPr>
        <p:spPr>
          <a:xfrm>
            <a:off x="10913809" y="4572354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（下一代倚天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</a:rPr>
              <a:t>通用 </a:t>
            </a:r>
            <a:r>
              <a:rPr kumimoji="1" lang="en-US" altLang="zh-CN" dirty="0">
                <a:solidFill>
                  <a:srgbClr val="FF0000"/>
                </a:solidFill>
              </a:rPr>
              <a:t>CPU)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123F63-0DDF-583C-052E-3FBEBA1D9AE1}"/>
              </a:ext>
            </a:extLst>
          </p:cNvPr>
          <p:cNvSpPr txBox="1"/>
          <p:nvPr/>
        </p:nvSpPr>
        <p:spPr>
          <a:xfrm>
            <a:off x="14794835" y="4550198"/>
            <a:ext cx="480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（</a:t>
            </a:r>
            <a:r>
              <a:rPr kumimoji="1" lang="en-US" altLang="zh-CN" dirty="0">
                <a:solidFill>
                  <a:srgbClr val="FF0000"/>
                </a:solidFill>
              </a:rPr>
              <a:t>GPU/DPU</a:t>
            </a:r>
            <a:r>
              <a:rPr kumimoji="1" lang="zh-CN" altLang="en-US" dirty="0">
                <a:solidFill>
                  <a:srgbClr val="FF0000"/>
                </a:solidFill>
              </a:rPr>
              <a:t> 软硬件协同，</a:t>
            </a:r>
            <a:r>
              <a:rPr kumimoji="1" lang="en-US" altLang="zh-CN" dirty="0">
                <a:solidFill>
                  <a:srgbClr val="FF0000"/>
                </a:solidFill>
              </a:rPr>
              <a:t>RAS</a:t>
            </a:r>
            <a:r>
              <a:rPr kumimoji="1" lang="zh-CN" altLang="en-US" dirty="0">
                <a:solidFill>
                  <a:srgbClr val="FF0000"/>
                </a:solidFill>
              </a:rPr>
              <a:t> 增强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性能优化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85990-5DC0-2B9D-1A84-7DBF63C8DB69}"/>
              </a:ext>
            </a:extLst>
          </p:cNvPr>
          <p:cNvSpPr txBox="1"/>
          <p:nvPr/>
        </p:nvSpPr>
        <p:spPr>
          <a:xfrm>
            <a:off x="20082956" y="4572354"/>
            <a:ext cx="480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面向 </a:t>
            </a:r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-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10</a:t>
            </a:r>
            <a:r>
              <a:rPr kumimoji="1" lang="zh-CN" altLang="en-US" dirty="0">
                <a:solidFill>
                  <a:srgbClr val="FF0000"/>
                </a:solidFill>
              </a:rPr>
              <a:t> 年，未来数据中心创新架构）</a:t>
            </a:r>
          </a:p>
        </p:txBody>
      </p:sp>
    </p:spTree>
    <p:extLst>
      <p:ext uri="{BB962C8B-B14F-4D97-AF65-F5344CB8AC3E}">
        <p14:creationId xmlns:p14="http://schemas.microsoft.com/office/powerpoint/2010/main" val="46493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4000" y="1222667"/>
            <a:ext cx="1557333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4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9847998" y="1297963"/>
            <a:ext cx="0" cy="53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9807998" y="1297963"/>
            <a:ext cx="80000" cy="806667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72665" y="1171963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332665" y="2665296"/>
            <a:ext cx="7676316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78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芯片联合研发和验证模式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772665" y="2588629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02</a:t>
            </a:r>
            <a:endParaRPr lang="en-US" altLang="zh-CN" sz="462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70000" y="1973333"/>
            <a:ext cx="149133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i="1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</a:rPr>
              <a:t>CONTENT</a:t>
            </a:r>
            <a:endParaRPr lang="zh-CN" altLang="en-US" sz="21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49330" y="1205963"/>
            <a:ext cx="4961057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78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软硬件协同研发趋势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32664" y="4065632"/>
            <a:ext cx="578255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78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操作系统云场景协同优化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89331" y="4001963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03</a:t>
            </a:r>
            <a:endParaRPr lang="en-US" altLang="zh-CN" sz="462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688AD0-9710-F2F1-270C-8AD87809C048}"/>
              </a:ext>
            </a:extLst>
          </p:cNvPr>
          <p:cNvSpPr txBox="1"/>
          <p:nvPr/>
        </p:nvSpPr>
        <p:spPr>
          <a:xfrm>
            <a:off x="12332664" y="5358792"/>
            <a:ext cx="5464678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78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数据中心软硬件未来机会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227DF7-FE02-3D92-5642-08D63B24CDCB}"/>
              </a:ext>
            </a:extLst>
          </p:cNvPr>
          <p:cNvSpPr txBox="1"/>
          <p:nvPr/>
        </p:nvSpPr>
        <p:spPr>
          <a:xfrm>
            <a:off x="10772665" y="5295123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99987" y="2960656"/>
            <a:ext cx="9600000" cy="1278000"/>
          </a:xfrm>
        </p:spPr>
        <p:txBody>
          <a:bodyPr lIns="94488">
            <a:norm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</a:t>
            </a:r>
            <a:r>
              <a:rPr lang="zh-CN" altLang="en-US" dirty="0"/>
              <a:t>！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A9D3AB-501D-26ED-4BB8-FA0D4759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37" y="1557931"/>
            <a:ext cx="4553318" cy="45192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27E38-EA18-0660-6A79-CC480B92A278}"/>
              </a:ext>
            </a:extLst>
          </p:cNvPr>
          <p:cNvSpPr txBox="1"/>
          <p:nvPr/>
        </p:nvSpPr>
        <p:spPr>
          <a:xfrm>
            <a:off x="12887370" y="2106866"/>
            <a:ext cx="94213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宋卓，</a:t>
            </a:r>
            <a:r>
              <a:rPr kumimoji="1" lang="en-US" altLang="zh-CN" sz="2800" dirty="0"/>
              <a:t>2014</a:t>
            </a:r>
            <a:r>
              <a:rPr kumimoji="1" lang="zh-CN" altLang="en-US" sz="2800" dirty="0"/>
              <a:t> 年加入阿里云，操作系统内核团队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龙蜥社区技术委员会委员，阿里云资深技术专家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CCF</a:t>
            </a:r>
            <a:r>
              <a:rPr kumimoji="1" lang="zh-CN" altLang="en-US" sz="2800" dirty="0"/>
              <a:t> 系统软件、体系结构专委会执行委员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RISC-V </a:t>
            </a:r>
            <a:r>
              <a:rPr kumimoji="1" lang="zh-CN" altLang="en-US" sz="2800" dirty="0"/>
              <a:t>国际基金会 </a:t>
            </a:r>
            <a:r>
              <a:rPr kumimoji="1" lang="en-US" altLang="zh-CN" sz="2800" dirty="0"/>
              <a:t>Data Center SIG vice chair</a:t>
            </a:r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在 </a:t>
            </a:r>
            <a:r>
              <a:rPr kumimoji="1" lang="en-US" altLang="zh-CN" sz="2800" dirty="0"/>
              <a:t>ASPLOS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ATC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SC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VLDB</a:t>
            </a:r>
            <a:r>
              <a:rPr kumimoji="1" lang="zh-CN" altLang="en-US" sz="2800" dirty="0"/>
              <a:t> 等发表顶会论文多篇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9446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2655" y="3782284"/>
            <a:ext cx="480131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4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软硬件协同研发趋势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2797EC9-5740-CA31-45AF-3B75A12E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0" y="2398136"/>
            <a:ext cx="1348446" cy="13484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B74369-5323-11A5-50AF-18FFD8D533CF}"/>
              </a:ext>
            </a:extLst>
          </p:cNvPr>
          <p:cNvSpPr txBox="1"/>
          <p:nvPr/>
        </p:nvSpPr>
        <p:spPr>
          <a:xfrm>
            <a:off x="4577262" y="3111582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M1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M2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143F79-6CFD-F8EE-78B1-A45E9B6FE277}"/>
              </a:ext>
            </a:extLst>
          </p:cNvPr>
          <p:cNvSpPr txBox="1"/>
          <p:nvPr/>
        </p:nvSpPr>
        <p:spPr>
          <a:xfrm>
            <a:off x="18794739" y="3225224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Graviton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Graviton2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Graviton3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AA15C9-DB19-EF01-B96B-6C924BF8281A}"/>
              </a:ext>
            </a:extLst>
          </p:cNvPr>
          <p:cNvSpPr txBox="1"/>
          <p:nvPr/>
        </p:nvSpPr>
        <p:spPr>
          <a:xfrm>
            <a:off x="6108816" y="5236061"/>
            <a:ext cx="13726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通过软硬件协同提升性价比，通过规模化降低成本，通过深度优化改善体验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56AF4C-FD9E-EBC4-84BC-21BFF9CD53BC}"/>
              </a:ext>
            </a:extLst>
          </p:cNvPr>
          <p:cNvSpPr txBox="1"/>
          <p:nvPr/>
        </p:nvSpPr>
        <p:spPr>
          <a:xfrm>
            <a:off x="13000022" y="3127624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0000"/>
                </a:solidFill>
              </a:rPr>
              <a:t>倚天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710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0B5EA1F-3DDA-B9FF-C159-D628B49CC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587" y="2589675"/>
            <a:ext cx="5232400" cy="1270000"/>
          </a:xfrm>
          <a:prstGeom prst="rect">
            <a:avLst/>
          </a:prstGeom>
        </p:spPr>
      </p:pic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345CB4EB-AA8A-6CC7-64BC-476CC9BF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273987" y="2589675"/>
            <a:ext cx="2120900" cy="1270000"/>
          </a:xfr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140309D-4A87-8C0B-69DD-754B87B62A6B}"/>
              </a:ext>
            </a:extLst>
          </p:cNvPr>
          <p:cNvSpPr txBox="1"/>
          <p:nvPr/>
        </p:nvSpPr>
        <p:spPr>
          <a:xfrm>
            <a:off x="4558790" y="3574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930131-A0CA-D7D7-2EE4-6A2967B8F6C2}"/>
              </a:ext>
            </a:extLst>
          </p:cNvPr>
          <p:cNvSpPr txBox="1"/>
          <p:nvPr/>
        </p:nvSpPr>
        <p:spPr>
          <a:xfrm>
            <a:off x="5273889" y="359554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2022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DA32FD-52DB-DA99-B6AA-9EEC6E5ABFB4}"/>
              </a:ext>
            </a:extLst>
          </p:cNvPr>
          <p:cNvSpPr txBox="1"/>
          <p:nvPr/>
        </p:nvSpPr>
        <p:spPr>
          <a:xfrm>
            <a:off x="13628942" y="38355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2021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A7CC6B-F5FB-F019-2FDE-10402D71E8AC}"/>
              </a:ext>
            </a:extLst>
          </p:cNvPr>
          <p:cNvSpPr txBox="1"/>
          <p:nvPr/>
        </p:nvSpPr>
        <p:spPr>
          <a:xfrm>
            <a:off x="18928220" y="3675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43C891-7525-EB52-7D84-EC86C0EA71BF}"/>
              </a:ext>
            </a:extLst>
          </p:cNvPr>
          <p:cNvSpPr txBox="1"/>
          <p:nvPr/>
        </p:nvSpPr>
        <p:spPr>
          <a:xfrm>
            <a:off x="20428484" y="3675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5E645E-6B91-FE14-2D2D-6E92AA580C94}"/>
              </a:ext>
            </a:extLst>
          </p:cNvPr>
          <p:cNvSpPr txBox="1"/>
          <p:nvPr/>
        </p:nvSpPr>
        <p:spPr>
          <a:xfrm>
            <a:off x="21928748" y="3675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>
            <a:extLst>
              <a:ext uri="{FF2B5EF4-FFF2-40B4-BE49-F238E27FC236}">
                <a16:creationId xmlns:a16="http://schemas.microsoft.com/office/drawing/2014/main" id="{C8718F12-422F-318C-ACB1-B78C919AAADF}"/>
              </a:ext>
            </a:extLst>
          </p:cNvPr>
          <p:cNvSpPr txBox="1"/>
          <p:nvPr/>
        </p:nvSpPr>
        <p:spPr>
          <a:xfrm>
            <a:off x="4025373" y="21157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云场景和应用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8453475-F2C6-90DE-7891-307E2709A7DE}"/>
              </a:ext>
            </a:extLst>
          </p:cNvPr>
          <p:cNvSpPr txBox="1"/>
          <p:nvPr/>
        </p:nvSpPr>
        <p:spPr>
          <a:xfrm>
            <a:off x="4256205" y="57701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一云多芯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ED4E50D-2E21-BAD1-9FA2-29D1E7B95EE9}"/>
              </a:ext>
            </a:extLst>
          </p:cNvPr>
          <p:cNvSpPr txBox="1"/>
          <p:nvPr/>
        </p:nvSpPr>
        <p:spPr>
          <a:xfrm>
            <a:off x="16953008" y="39954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释放硬件潜能，激活软件生态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1BC74B4A-ED77-55E4-C003-CC08B3A1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27" y="1429223"/>
            <a:ext cx="10217791" cy="4860096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D8F022D-E4B9-8537-BEE8-A8919EB73330}"/>
              </a:ext>
            </a:extLst>
          </p:cNvPr>
          <p:cNvSpPr txBox="1"/>
          <p:nvPr/>
        </p:nvSpPr>
        <p:spPr>
          <a:xfrm>
            <a:off x="9986878" y="4905655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OS</a:t>
            </a:r>
            <a:endParaRPr kumimoji="1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A83A15-A117-C3EC-1FE2-0DB872A5CCE0}"/>
              </a:ext>
            </a:extLst>
          </p:cNvPr>
          <p:cNvSpPr/>
          <p:nvPr/>
        </p:nvSpPr>
        <p:spPr>
          <a:xfrm>
            <a:off x="4677259" y="2969488"/>
            <a:ext cx="11960360" cy="2650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578F65-70DB-A84D-C7CB-8FCF2AFFFCAE}"/>
              </a:ext>
            </a:extLst>
          </p:cNvPr>
          <p:cNvSpPr txBox="1"/>
          <p:nvPr/>
        </p:nvSpPr>
        <p:spPr>
          <a:xfrm>
            <a:off x="18338002" y="45769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基础软件</a:t>
            </a:r>
          </a:p>
        </p:txBody>
      </p:sp>
      <p:sp>
        <p:nvSpPr>
          <p:cNvPr id="6" name="上箭头 5">
            <a:extLst>
              <a:ext uri="{FF2B5EF4-FFF2-40B4-BE49-F238E27FC236}">
                <a16:creationId xmlns:a16="http://schemas.microsoft.com/office/drawing/2014/main" id="{6C03274C-8327-EA20-2245-302020D21A06}"/>
              </a:ext>
            </a:extLst>
          </p:cNvPr>
          <p:cNvSpPr/>
          <p:nvPr/>
        </p:nvSpPr>
        <p:spPr>
          <a:xfrm>
            <a:off x="7292898" y="6321523"/>
            <a:ext cx="847493" cy="46835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79BBEF-9131-B376-D90F-37570CB4C5EC}"/>
              </a:ext>
            </a:extLst>
          </p:cNvPr>
          <p:cNvSpPr txBox="1"/>
          <p:nvPr/>
        </p:nvSpPr>
        <p:spPr>
          <a:xfrm>
            <a:off x="8056973" y="654292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硅前</a:t>
            </a:r>
            <a:r>
              <a:rPr kumimoji="1" lang="en-US" altLang="zh-CN" sz="2400" dirty="0">
                <a:solidFill>
                  <a:srgbClr val="FF0000"/>
                </a:solidFill>
              </a:rPr>
              <a:t>+</a:t>
            </a:r>
            <a:r>
              <a:rPr kumimoji="1" lang="zh-CN" altLang="en-US" sz="2400" dirty="0">
                <a:solidFill>
                  <a:srgbClr val="FF0000"/>
                </a:solidFill>
              </a:rPr>
              <a:t>硅后全栈研发</a:t>
            </a:r>
          </a:p>
        </p:txBody>
      </p:sp>
    </p:spTree>
    <p:extLst>
      <p:ext uri="{BB962C8B-B14F-4D97-AF65-F5344CB8AC3E}">
        <p14:creationId xmlns:p14="http://schemas.microsoft.com/office/powerpoint/2010/main" val="402788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2655" y="3782284"/>
            <a:ext cx="5995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芯片联合研发和验证模式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75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9985F225-455E-8CDC-074A-37C1A337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37" y="1573650"/>
            <a:ext cx="9168713" cy="37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F390CB48-4476-57A2-5427-4E0161B577DB}"/>
              </a:ext>
            </a:extLst>
          </p:cNvPr>
          <p:cNvSpPr/>
          <p:nvPr/>
        </p:nvSpPr>
        <p:spPr>
          <a:xfrm>
            <a:off x="1079559" y="1833019"/>
            <a:ext cx="1062681" cy="679621"/>
          </a:xfrm>
          <a:prstGeom prst="wedgeRoundRectCallout">
            <a:avLst>
              <a:gd name="adj1" fmla="val 103586"/>
              <a:gd name="adj2" fmla="val 24318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8A3BA2-0DC8-574E-C3C5-F1F0435E667A}"/>
              </a:ext>
            </a:extLst>
          </p:cNvPr>
          <p:cNvSpPr txBox="1"/>
          <p:nvPr/>
        </p:nvSpPr>
        <p:spPr>
          <a:xfrm>
            <a:off x="1079559" y="1877623"/>
            <a:ext cx="1054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软件联合验证加强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C5FAEAFC-C056-2166-DC50-455CAD1C287F}"/>
              </a:ext>
            </a:extLst>
          </p:cNvPr>
          <p:cNvSpPr/>
          <p:nvPr/>
        </p:nvSpPr>
        <p:spPr>
          <a:xfrm>
            <a:off x="1071319" y="2751541"/>
            <a:ext cx="1062681" cy="679621"/>
          </a:xfrm>
          <a:prstGeom prst="wedgeRoundRectCallout">
            <a:avLst>
              <a:gd name="adj1" fmla="val 102423"/>
              <a:gd name="adj2" fmla="val 4318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56F67-DAFB-0BCF-E798-BF916DAA1F8D}"/>
              </a:ext>
            </a:extLst>
          </p:cNvPr>
          <p:cNvSpPr txBox="1"/>
          <p:nvPr/>
        </p:nvSpPr>
        <p:spPr>
          <a:xfrm>
            <a:off x="1071319" y="27947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过去硬件</a:t>
            </a:r>
            <a:endParaRPr kumimoji="1" lang="en-US" altLang="zh-CN" sz="1400" dirty="0"/>
          </a:p>
          <a:p>
            <a:r>
              <a:rPr kumimoji="1" lang="zh-CN" altLang="en-US" sz="1400" dirty="0"/>
              <a:t>验证主流</a:t>
            </a:r>
            <a:endParaRPr kumimoji="1" lang="en-US" altLang="zh-CN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B7D204-B1DB-D20B-D30F-43CE1D487F94}"/>
              </a:ext>
            </a:extLst>
          </p:cNvPr>
          <p:cNvSpPr txBox="1"/>
          <p:nvPr/>
        </p:nvSpPr>
        <p:spPr>
          <a:xfrm>
            <a:off x="2892913" y="297670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12787E-420F-2E08-B621-247018D7CBAF}"/>
              </a:ext>
            </a:extLst>
          </p:cNvPr>
          <p:cNvSpPr txBox="1"/>
          <p:nvPr/>
        </p:nvSpPr>
        <p:spPr>
          <a:xfrm>
            <a:off x="2503947" y="5440997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FPGA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EMU</a:t>
            </a:r>
            <a:r>
              <a:rPr kumimoji="1" lang="zh-CN" altLang="en-US" dirty="0"/>
              <a:t> 原型研发验证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B49F77-FA1E-AAF2-DD59-A15ABB82C7C2}"/>
              </a:ext>
            </a:extLst>
          </p:cNvPr>
          <p:cNvSpPr txBox="1"/>
          <p:nvPr/>
        </p:nvSpPr>
        <p:spPr>
          <a:xfrm>
            <a:off x="6657643" y="5459579"/>
            <a:ext cx="309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真实芯片研发验证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AD07B1-34A9-8907-117A-FCE6240E1E95}"/>
              </a:ext>
            </a:extLst>
          </p:cNvPr>
          <p:cNvSpPr txBox="1"/>
          <p:nvPr/>
        </p:nvSpPr>
        <p:spPr>
          <a:xfrm>
            <a:off x="1490203" y="6230063"/>
            <a:ext cx="9161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提前发现和解决软硬件稳定性和性能问题，尽可能将软件研发和验证流程前置化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EDAF6A7-76AD-0089-1AAC-63C2F640BFB8}"/>
              </a:ext>
            </a:extLst>
          </p:cNvPr>
          <p:cNvGrpSpPr/>
          <p:nvPr/>
        </p:nvGrpSpPr>
        <p:grpSpPr>
          <a:xfrm>
            <a:off x="13332864" y="1573650"/>
            <a:ext cx="10090815" cy="4277737"/>
            <a:chOff x="3568780" y="5248780"/>
            <a:chExt cx="15166946" cy="6826749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12979C7-3828-BBD0-789E-CDC82E00B7A1}"/>
                </a:ext>
              </a:extLst>
            </p:cNvPr>
            <p:cNvGrpSpPr/>
            <p:nvPr/>
          </p:nvGrpSpPr>
          <p:grpSpPr>
            <a:xfrm>
              <a:off x="3729905" y="6520401"/>
              <a:ext cx="9451738" cy="641611"/>
              <a:chOff x="3782595" y="0"/>
              <a:chExt cx="4190367" cy="1007916"/>
            </a:xfrm>
          </p:grpSpPr>
          <p:sp>
            <p:nvSpPr>
              <p:cNvPr id="113" name="燕尾形 146">
                <a:extLst>
                  <a:ext uri="{FF2B5EF4-FFF2-40B4-BE49-F238E27FC236}">
                    <a16:creationId xmlns:a16="http://schemas.microsoft.com/office/drawing/2014/main" id="{952E0CC1-EECA-2198-D80E-A8625E1B65C8}"/>
                  </a:ext>
                </a:extLst>
              </p:cNvPr>
              <p:cNvSpPr/>
              <p:nvPr/>
            </p:nvSpPr>
            <p:spPr>
              <a:xfrm>
                <a:off x="3782595" y="0"/>
                <a:ext cx="4190367" cy="1007916"/>
              </a:xfrm>
              <a:prstGeom prst="chevron">
                <a:avLst/>
              </a:prstGeom>
              <a:solidFill>
                <a:srgbClr val="FF89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4" name="燕尾形 4">
                <a:extLst>
                  <a:ext uri="{FF2B5EF4-FFF2-40B4-BE49-F238E27FC236}">
                    <a16:creationId xmlns:a16="http://schemas.microsoft.com/office/drawing/2014/main" id="{F8723967-86C5-9F89-1279-850E05F822AA}"/>
                  </a:ext>
                </a:extLst>
              </p:cNvPr>
              <p:cNvSpPr txBox="1"/>
              <p:nvPr/>
            </p:nvSpPr>
            <p:spPr>
              <a:xfrm>
                <a:off x="4286553" y="0"/>
                <a:ext cx="3182451" cy="10079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2014" tIns="37338" rIns="37338" bIns="37338" numCol="1" spcCol="1270" anchor="ctr" anchorCtr="0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  <a:ea typeface="Alibaba PuHuiTi R"/>
                  </a:rPr>
                  <a:t>倚天软件产品研发</a:t>
                </a:r>
                <a:endParaRPr lang="en-US" altLang="zh-CN" dirty="0">
                  <a:solidFill>
                    <a:schemeClr val="bg1"/>
                  </a:solidFill>
                  <a:ea typeface="Alibaba PuHuiTi R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508056B3-1032-CC15-916D-0DCE2C2F2D9C}"/>
                </a:ext>
              </a:extLst>
            </p:cNvPr>
            <p:cNvGrpSpPr/>
            <p:nvPr/>
          </p:nvGrpSpPr>
          <p:grpSpPr>
            <a:xfrm>
              <a:off x="3757125" y="8115714"/>
              <a:ext cx="9451738" cy="641611"/>
              <a:chOff x="11325256" y="0"/>
              <a:chExt cx="4190367" cy="1007916"/>
            </a:xfrm>
          </p:grpSpPr>
          <p:sp>
            <p:nvSpPr>
              <p:cNvPr id="111" name="燕尾形 144">
                <a:extLst>
                  <a:ext uri="{FF2B5EF4-FFF2-40B4-BE49-F238E27FC236}">
                    <a16:creationId xmlns:a16="http://schemas.microsoft.com/office/drawing/2014/main" id="{D07A8B7E-E913-EBEB-1C4A-900ACBD84162}"/>
                  </a:ext>
                </a:extLst>
              </p:cNvPr>
              <p:cNvSpPr/>
              <p:nvPr/>
            </p:nvSpPr>
            <p:spPr>
              <a:xfrm>
                <a:off x="11325256" y="0"/>
                <a:ext cx="4190367" cy="1007916"/>
              </a:xfrm>
              <a:prstGeom prst="chevron">
                <a:avLst/>
              </a:prstGeom>
              <a:solidFill>
                <a:srgbClr val="FF54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2" name="燕尾形 4">
                <a:extLst>
                  <a:ext uri="{FF2B5EF4-FFF2-40B4-BE49-F238E27FC236}">
                    <a16:creationId xmlns:a16="http://schemas.microsoft.com/office/drawing/2014/main" id="{CA814852-5D00-B227-157F-6D6562DC3D12}"/>
                  </a:ext>
                </a:extLst>
              </p:cNvPr>
              <p:cNvSpPr txBox="1"/>
              <p:nvPr/>
            </p:nvSpPr>
            <p:spPr>
              <a:xfrm>
                <a:off x="11829214" y="0"/>
                <a:ext cx="3182451" cy="10079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2014" tIns="37338" rIns="37338" bIns="37338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kern="1200" dirty="0">
                    <a:solidFill>
                      <a:schemeClr val="bg1"/>
                    </a:solidFill>
                    <a:latin typeface="FZLanTingHei-M-GBK" panose="02000000000000000000" pitchFamily="2" charset="-122"/>
                    <a:ea typeface="Alibaba PuHuiTi R"/>
                  </a:rPr>
                  <a:t>倚天硬件产品研发</a:t>
                </a:r>
              </a:p>
            </p:txBody>
          </p:sp>
        </p:grpSp>
        <p:cxnSp>
          <p:nvCxnSpPr>
            <p:cNvPr id="99" name="直线连接符 130">
              <a:extLst>
                <a:ext uri="{FF2B5EF4-FFF2-40B4-BE49-F238E27FC236}">
                  <a16:creationId xmlns:a16="http://schemas.microsoft.com/office/drawing/2014/main" id="{40F4AFC6-305F-51DD-47E5-98E82CF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47279" y="7150585"/>
              <a:ext cx="0" cy="904696"/>
            </a:xfrm>
            <a:prstGeom prst="line">
              <a:avLst/>
            </a:prstGeom>
            <a:noFill/>
            <a:ln w="57150" cap="flat">
              <a:solidFill>
                <a:schemeClr val="accent6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直线连接符 131">
              <a:extLst>
                <a:ext uri="{FF2B5EF4-FFF2-40B4-BE49-F238E27FC236}">
                  <a16:creationId xmlns:a16="http://schemas.microsoft.com/office/drawing/2014/main" id="{937C8504-DCAB-C87E-165A-423BCD340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0662" y="7119955"/>
              <a:ext cx="0" cy="935326"/>
            </a:xfrm>
            <a:prstGeom prst="line">
              <a:avLst/>
            </a:prstGeom>
            <a:noFill/>
            <a:ln w="57150" cap="flat">
              <a:solidFill>
                <a:schemeClr val="accent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5C793E0-8D87-962E-9BD8-AA8885A5DEFA}"/>
                </a:ext>
              </a:extLst>
            </p:cNvPr>
            <p:cNvSpPr txBox="1"/>
            <p:nvPr/>
          </p:nvSpPr>
          <p:spPr>
            <a:xfrm>
              <a:off x="7624916" y="7301998"/>
              <a:ext cx="2856379" cy="736752"/>
            </a:xfrm>
            <a:prstGeom prst="rect">
              <a:avLst/>
            </a:prstGeom>
            <a:noFill/>
            <a:ln w="254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7" tIns="91437" rIns="91437" bIns="91437" numCol="1" spcCol="38100" rtlCol="0" anchor="t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libaba PuHuiTi R"/>
                  <a:sym typeface="Helvetica"/>
                </a:rPr>
                <a:t>需求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libaba PuHuiTi R"/>
                  <a:sym typeface="Helvetica"/>
                </a:rPr>
                <a:t>/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Alibaba PuHuiTi R"/>
                  <a:sym typeface="Helvetica"/>
                </a:rPr>
                <a:t>问题</a:t>
              </a:r>
              <a:r>
                <a:rPr lang="zh-CN" altLang="en-US" dirty="0">
                  <a:ea typeface="Alibaba PuHuiTi R"/>
                </a:rPr>
                <a:t>协同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R"/>
                <a:sym typeface="Helvetica"/>
              </a:endParaRP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380E6033-5C6E-0AEB-5156-2DE879ACC8C1}"/>
                </a:ext>
              </a:extLst>
            </p:cNvPr>
            <p:cNvGrpSpPr/>
            <p:nvPr/>
          </p:nvGrpSpPr>
          <p:grpSpPr>
            <a:xfrm>
              <a:off x="9910398" y="5248780"/>
              <a:ext cx="6036285" cy="641611"/>
              <a:chOff x="3782595" y="0"/>
              <a:chExt cx="2018811" cy="1007916"/>
            </a:xfrm>
          </p:grpSpPr>
          <p:sp>
            <p:nvSpPr>
              <p:cNvPr id="109" name="燕尾形 142">
                <a:extLst>
                  <a:ext uri="{FF2B5EF4-FFF2-40B4-BE49-F238E27FC236}">
                    <a16:creationId xmlns:a16="http://schemas.microsoft.com/office/drawing/2014/main" id="{EFB56A48-F0BF-B4B4-6DFA-F3B1837DBF0E}"/>
                  </a:ext>
                </a:extLst>
              </p:cNvPr>
              <p:cNvSpPr/>
              <p:nvPr/>
            </p:nvSpPr>
            <p:spPr>
              <a:xfrm>
                <a:off x="3782595" y="0"/>
                <a:ext cx="2018811" cy="1007916"/>
              </a:xfrm>
              <a:prstGeom prst="chevron">
                <a:avLst/>
              </a:prstGeom>
              <a:solidFill>
                <a:srgbClr val="FF89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0" name="燕尾形 4">
                <a:extLst>
                  <a:ext uri="{FF2B5EF4-FFF2-40B4-BE49-F238E27FC236}">
                    <a16:creationId xmlns:a16="http://schemas.microsoft.com/office/drawing/2014/main" id="{2191D9CE-7ADC-02AB-1755-AF408E996AA2}"/>
                  </a:ext>
                </a:extLst>
              </p:cNvPr>
              <p:cNvSpPr txBox="1"/>
              <p:nvPr/>
            </p:nvSpPr>
            <p:spPr>
              <a:xfrm>
                <a:off x="4286553" y="0"/>
                <a:ext cx="1211109" cy="10079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2014" tIns="37338" rIns="37338" bIns="37338" numCol="1" spcCol="1270" anchor="ctr" anchorCtr="0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dirty="0">
                    <a:latin typeface="Alibaba PuHuiTi 2 55 Regular"/>
                    <a:ea typeface="Alibaba PuHuiTi R"/>
                  </a:rPr>
                  <a:t>传统软件产品研发</a:t>
                </a:r>
                <a:endParaRPr lang="en-US" altLang="zh-CN" dirty="0">
                  <a:latin typeface="Alibaba PuHuiTi 2 55 Regular"/>
                  <a:ea typeface="Alibaba PuHuiTi R"/>
                </a:endParaRPr>
              </a:p>
            </p:txBody>
          </p:sp>
        </p:grpSp>
        <p:sp>
          <p:nvSpPr>
            <p:cNvPr id="103" name="燕尾形 135">
              <a:extLst>
                <a:ext uri="{FF2B5EF4-FFF2-40B4-BE49-F238E27FC236}">
                  <a16:creationId xmlns:a16="http://schemas.microsoft.com/office/drawing/2014/main" id="{202EDBE2-B10F-24FF-11DB-A8AB21687473}"/>
                </a:ext>
              </a:extLst>
            </p:cNvPr>
            <p:cNvSpPr/>
            <p:nvPr/>
          </p:nvSpPr>
          <p:spPr>
            <a:xfrm>
              <a:off x="3757125" y="5260349"/>
              <a:ext cx="6463537" cy="641611"/>
            </a:xfrm>
            <a:prstGeom prst="chevron">
              <a:avLst/>
            </a:prstGeom>
            <a:solidFill>
              <a:srgbClr val="FF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zh-CN" altLang="en-US" dirty="0">
                  <a:latin typeface="Alibaba Sans" panose="020B0503020203040204" pitchFamily="34" charset="0"/>
                  <a:ea typeface="Alibaba PuHuiTi R"/>
                  <a:cs typeface="Alibaba Sans" panose="020B0503020203040204" pitchFamily="34" charset="0"/>
                </a:rPr>
                <a:t>传统硬件产品研发</a:t>
              </a:r>
            </a:p>
          </p:txBody>
        </p:sp>
        <p:sp>
          <p:nvSpPr>
            <p:cNvPr id="104" name="圆角矩形">
              <a:extLst>
                <a:ext uri="{FF2B5EF4-FFF2-40B4-BE49-F238E27FC236}">
                  <a16:creationId xmlns:a16="http://schemas.microsoft.com/office/drawing/2014/main" id="{B65D5F21-7737-676B-A747-533C8A1C59E0}"/>
                </a:ext>
              </a:extLst>
            </p:cNvPr>
            <p:cNvSpPr/>
            <p:nvPr/>
          </p:nvSpPr>
          <p:spPr>
            <a:xfrm>
              <a:off x="3568780" y="10134513"/>
              <a:ext cx="4501813" cy="1929591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FFB61A"/>
                </a:gs>
                <a:gs pos="100000">
                  <a:srgbClr val="FF5100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关键点 </a:t>
              </a:r>
              <a:r>
                <a:rPr lang="en-US" altLang="zh-CN" dirty="0">
                  <a:solidFill>
                    <a:schemeClr val="bg1"/>
                  </a:solidFill>
                  <a:ea typeface="Alibaba PuHuiTi R"/>
                </a:rPr>
                <a:t>1</a:t>
              </a:r>
            </a:p>
            <a:p>
              <a:pPr algn="ctr"/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基础软件代码产品化前置</a:t>
              </a:r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05" name="圆角矩形">
              <a:extLst>
                <a:ext uri="{FF2B5EF4-FFF2-40B4-BE49-F238E27FC236}">
                  <a16:creationId xmlns:a16="http://schemas.microsoft.com/office/drawing/2014/main" id="{7D879EF1-78DA-3783-9A62-CAF6E38710D5}"/>
                </a:ext>
              </a:extLst>
            </p:cNvPr>
            <p:cNvSpPr/>
            <p:nvPr/>
          </p:nvSpPr>
          <p:spPr>
            <a:xfrm>
              <a:off x="8617933" y="10168788"/>
              <a:ext cx="4997377" cy="1906741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FFB61A"/>
                </a:gs>
                <a:gs pos="100000">
                  <a:srgbClr val="FF5100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关键点 </a:t>
              </a:r>
              <a:r>
                <a:rPr lang="en-US" altLang="zh-CN" dirty="0">
                  <a:solidFill>
                    <a:schemeClr val="bg1"/>
                  </a:solidFill>
                  <a:ea typeface="Alibaba PuHuiTi R"/>
                </a:rPr>
                <a:t>2</a:t>
              </a:r>
            </a:p>
            <a:p>
              <a:pPr algn="ctr"/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基础软件版本和仿真平台全覆盖</a:t>
              </a:r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 </a:t>
              </a:r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06" name="圆角矩形">
              <a:extLst>
                <a:ext uri="{FF2B5EF4-FFF2-40B4-BE49-F238E27FC236}">
                  <a16:creationId xmlns:a16="http://schemas.microsoft.com/office/drawing/2014/main" id="{E34C53BE-236C-D955-F866-A861C0DE8F40}"/>
                </a:ext>
              </a:extLst>
            </p:cNvPr>
            <p:cNvSpPr/>
            <p:nvPr/>
          </p:nvSpPr>
          <p:spPr>
            <a:xfrm>
              <a:off x="14233913" y="10145936"/>
              <a:ext cx="4501813" cy="1929593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FFB61A"/>
                </a:gs>
                <a:gs pos="100000">
                  <a:srgbClr val="FF5100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关键点 </a:t>
              </a:r>
              <a:r>
                <a:rPr lang="en-US" altLang="zh-CN" dirty="0">
                  <a:solidFill>
                    <a:schemeClr val="bg1"/>
                  </a:solidFill>
                  <a:ea typeface="Alibaba PuHuiTi R"/>
                </a:rPr>
                <a:t>3</a:t>
              </a:r>
            </a:p>
            <a:p>
              <a:pPr algn="ctr"/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ea typeface="Alibaba PuHuiTi R"/>
                </a:rPr>
                <a:t>联合应用端到端验证</a:t>
              </a:r>
              <a:endParaRPr lang="en-US" altLang="zh-CN" dirty="0">
                <a:solidFill>
                  <a:schemeClr val="bg1"/>
                </a:solidFill>
                <a:ea typeface="Alibaba PuHuiTi R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C7E0A17D-0275-974C-E21B-29FF2C0DB681}"/>
                </a:ext>
              </a:extLst>
            </p:cNvPr>
            <p:cNvSpPr txBox="1"/>
            <p:nvPr/>
          </p:nvSpPr>
          <p:spPr>
            <a:xfrm>
              <a:off x="15946685" y="5294374"/>
              <a:ext cx="2082183" cy="73675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91437" tIns="91437" rIns="91437" bIns="91437" numCol="1" spcCol="38100" rtlCol="0" anchor="t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ea typeface="Alibaba PuHuiTi R"/>
                </a:rPr>
                <a:t> 产品化流程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R"/>
                <a:sym typeface="Helvetic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EEBE2E5A-8A22-AD98-F545-8F36F08B065F}"/>
                </a:ext>
              </a:extLst>
            </p:cNvPr>
            <p:cNvSpPr txBox="1"/>
            <p:nvPr/>
          </p:nvSpPr>
          <p:spPr>
            <a:xfrm>
              <a:off x="13615310" y="7443640"/>
              <a:ext cx="5120416" cy="73675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91437" tIns="91437" rIns="91437" bIns="91437" numCol="1" spcCol="38100" rtlCol="0" anchor="t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ea typeface="Alibaba PuHuiTi R"/>
                </a:rPr>
                <a:t>软硬件协同倚天 </a:t>
              </a:r>
              <a:r>
                <a:rPr lang="en-US" altLang="zh-CN" dirty="0">
                  <a:ea typeface="Alibaba PuHuiTi R"/>
                </a:rPr>
                <a:t>710</a:t>
              </a:r>
              <a:r>
                <a:rPr lang="zh-CN" altLang="en-US" dirty="0">
                  <a:ea typeface="Alibaba PuHuiTi R"/>
                </a:rPr>
                <a:t> 产品化流程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R"/>
                <a:sym typeface="Helvetica"/>
              </a:endParaRPr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9F427B0-B8F0-0E87-8E31-E63CD26ADD86}"/>
              </a:ext>
            </a:extLst>
          </p:cNvPr>
          <p:cNvSpPr txBox="1"/>
          <p:nvPr/>
        </p:nvSpPr>
        <p:spPr>
          <a:xfrm>
            <a:off x="14214452" y="6230063"/>
            <a:ext cx="876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倚天 </a:t>
            </a:r>
            <a:r>
              <a:rPr kumimoji="1" lang="en-US" altLang="zh-CN" sz="2000" dirty="0">
                <a:solidFill>
                  <a:srgbClr val="FF0000"/>
                </a:solidFill>
              </a:rPr>
              <a:t>710</a:t>
            </a:r>
            <a:r>
              <a:rPr kumimoji="1" lang="zh-CN" altLang="en-US" sz="2000" dirty="0">
                <a:solidFill>
                  <a:srgbClr val="FF0000"/>
                </a:solidFill>
              </a:rPr>
              <a:t> 硅前硅后一体化研发流程（阿里云</a:t>
            </a:r>
            <a:r>
              <a:rPr kumimoji="1" lang="en-US" altLang="zh-CN" sz="2000" dirty="0">
                <a:solidFill>
                  <a:srgbClr val="FF0000"/>
                </a:solidFill>
              </a:rPr>
              <a:t>+</a:t>
            </a:r>
            <a:r>
              <a:rPr kumimoji="1" lang="zh-CN" altLang="en-US" sz="2000" dirty="0">
                <a:solidFill>
                  <a:srgbClr val="FF0000"/>
                </a:solidFill>
              </a:rPr>
              <a:t>平头哥），提升研发效率和质量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545DF5C-C151-32B1-ECF4-2DB9153C226A}"/>
              </a:ext>
            </a:extLst>
          </p:cNvPr>
          <p:cNvSpPr/>
          <p:nvPr/>
        </p:nvSpPr>
        <p:spPr>
          <a:xfrm>
            <a:off x="4572000" y="1982941"/>
            <a:ext cx="872175" cy="1073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016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52">
            <a:extLst>
              <a:ext uri="{FF2B5EF4-FFF2-40B4-BE49-F238E27FC236}">
                <a16:creationId xmlns:a16="http://schemas.microsoft.com/office/drawing/2014/main" id="{1A46AA46-8096-ACAA-D2EB-9669CC45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978" y="859388"/>
            <a:ext cx="9150466" cy="6137170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358596CF-6A2A-950A-4A6D-58F54077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2" y="758301"/>
            <a:ext cx="12770627" cy="6238257"/>
          </a:xfrm>
          <a:prstGeom prst="rect">
            <a:avLst/>
          </a:prstGeom>
        </p:spPr>
      </p:pic>
      <p:sp>
        <p:nvSpPr>
          <p:cNvPr id="162" name="矩形 161">
            <a:extLst>
              <a:ext uri="{FF2B5EF4-FFF2-40B4-BE49-F238E27FC236}">
                <a16:creationId xmlns:a16="http://schemas.microsoft.com/office/drawing/2014/main" id="{C9603178-7F19-FE6A-1BC5-BE613B2C3975}"/>
              </a:ext>
            </a:extLst>
          </p:cNvPr>
          <p:cNvSpPr/>
          <p:nvPr/>
        </p:nvSpPr>
        <p:spPr>
          <a:xfrm>
            <a:off x="19380820" y="1293541"/>
            <a:ext cx="3389970" cy="2051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D150E4-92B1-606A-3FF9-8998592EEDE6}"/>
              </a:ext>
            </a:extLst>
          </p:cNvPr>
          <p:cNvSpPr txBox="1"/>
          <p:nvPr/>
        </p:nvSpPr>
        <p:spPr>
          <a:xfrm>
            <a:off x="3915851" y="6676093"/>
            <a:ext cx="10793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面向硅前芯片研发：全自动，高效的芯片验证系统 </a:t>
            </a:r>
            <a:r>
              <a:rPr kumimoji="1" lang="en-US" altLang="zh-CN" sz="2800" dirty="0">
                <a:solidFill>
                  <a:srgbClr val="FF0000"/>
                </a:solidFill>
              </a:rPr>
              <a:t>SiliconFast OS 2.0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1363</Words>
  <Application>Microsoft Macintosh PowerPoint</Application>
  <PresentationFormat>自定义</PresentationFormat>
  <Paragraphs>228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-apple-system</vt:lpstr>
      <vt:lpstr>-webkit-standard</vt:lpstr>
      <vt:lpstr>等线</vt:lpstr>
      <vt:lpstr>等线 Light</vt:lpstr>
      <vt:lpstr>SimSun</vt:lpstr>
      <vt:lpstr>微软雅黑</vt:lpstr>
      <vt:lpstr>微软雅黑</vt:lpstr>
      <vt:lpstr>Alibaba PuHuiTi 2 55 Regular</vt:lpstr>
      <vt:lpstr>FZLanTingHei-M-GBK</vt:lpstr>
      <vt:lpstr>Microsoft YaHei Regular</vt:lpstr>
      <vt:lpstr>Source Han Sans CN</vt:lpstr>
      <vt:lpstr>Alibaba Sans</vt:lpstr>
      <vt:lpstr>Arial</vt:lpstr>
      <vt:lpstr>Times New Roman</vt:lpstr>
      <vt:lpstr>Office 主题​​</vt:lpstr>
      <vt:lpstr>1_Office 主题​​</vt:lpstr>
      <vt:lpstr>操作系统软硬件协同和面向云场景深度优化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zhuo</cp:lastModifiedBy>
  <cp:revision>304</cp:revision>
  <dcterms:created xsi:type="dcterms:W3CDTF">2023-10-20T07:47:32Z</dcterms:created>
  <dcterms:modified xsi:type="dcterms:W3CDTF">2023-10-25T03:46:32Z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07158E6B4F58AB5394303265F1EF4E42</vt:lpwstr>
  </property>
  <property fmtid="{D5CDD505-2E9C-101B-9397-08002B2CF9AE}" pid="3" name="KSOProductBuildVer">
    <vt:lpwstr>2052-5.1.1.7662</vt:lpwstr>
  </property>
</Properties>
</file>